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Lst>
  <p:notesMasterIdLst>
    <p:notesMasterId r:id="rId20"/>
  </p:notesMasterIdLst>
  <p:sldIdLst>
    <p:sldId id="379" r:id="rId5"/>
    <p:sldId id="395" r:id="rId6"/>
    <p:sldId id="368" r:id="rId7"/>
    <p:sldId id="369" r:id="rId8"/>
    <p:sldId id="423" r:id="rId9"/>
    <p:sldId id="403" r:id="rId10"/>
    <p:sldId id="404" r:id="rId11"/>
    <p:sldId id="406" r:id="rId12"/>
    <p:sldId id="408" r:id="rId13"/>
    <p:sldId id="411" r:id="rId14"/>
    <p:sldId id="412" r:id="rId15"/>
    <p:sldId id="413" r:id="rId16"/>
    <p:sldId id="415" r:id="rId17"/>
    <p:sldId id="421" r:id="rId18"/>
    <p:sldId id="422"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st.peter" initials="gs" lastIdx="1" clrIdx="0"/>
  <p:cmAuthor id="2" name="Osborne, James R MCPO USN DCNO N1 (USA)" initials="" lastIdx="16" clrIdx="1"/>
  <p:cmAuthor id="3" name="Chukwuma, Shaqanta C SCPO USN NETPDC (US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BF9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B7C1F-9EA8-43DA-B069-9DF8B2AA2535}" v="15" dt="2023-08-15T21:34:28.618"/>
    <p1510:client id="{8BF06217-BD20-49EC-B1A0-DED91776FBC2}" v="11" dt="2023-07-19T23:15:18.507"/>
    <p1510:client id="{C7C91EB3-F0C4-4D90-BBF0-F2262417F76F}" v="8" dt="2023-08-15T23:48:15.670"/>
    <p1510:client id="{E3E086A9-0D24-4167-BA4A-A2651BA89B2D}" v="22" dt="2023-06-22T22:29:29.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5833" autoAdjust="0"/>
  </p:normalViewPr>
  <p:slideViewPr>
    <p:cSldViewPr>
      <p:cViewPr varScale="1">
        <p:scale>
          <a:sx n="124" d="100"/>
          <a:sy n="124" d="100"/>
        </p:scale>
        <p:origin x="1446" y="10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kwuma, Shaqanta C SCPO USN NETPDC (USA)" userId="S::shaqanta.c.chukwuma.mil@us.navy.mil::4a0e297b-a48b-4711-a81d-8df9312a65f5" providerId="AD" clId="Web-{E3E086A9-0D24-4167-BA4A-A2651BA89B2D}"/>
    <pc:docChg chg="modSld">
      <pc:chgData name="Chukwuma, Shaqanta C SCPO USN NETPDC (USA)" userId="S::shaqanta.c.chukwuma.mil@us.navy.mil::4a0e297b-a48b-4711-a81d-8df9312a65f5" providerId="AD" clId="Web-{E3E086A9-0D24-4167-BA4A-A2651BA89B2D}" dt="2023-06-22T22:29:29.207" v="13" actId="20577"/>
      <pc:docMkLst>
        <pc:docMk/>
      </pc:docMkLst>
      <pc:sldChg chg="modNotes">
        <pc:chgData name="Chukwuma, Shaqanta C SCPO USN NETPDC (USA)" userId="S::shaqanta.c.chukwuma.mil@us.navy.mil::4a0e297b-a48b-4711-a81d-8df9312a65f5" providerId="AD" clId="Web-{E3E086A9-0D24-4167-BA4A-A2651BA89B2D}" dt="2023-06-22T22:27:34.111" v="11"/>
        <pc:sldMkLst>
          <pc:docMk/>
          <pc:sldMk cId="0" sldId="343"/>
        </pc:sldMkLst>
      </pc:sldChg>
      <pc:sldChg chg="modSp">
        <pc:chgData name="Chukwuma, Shaqanta C SCPO USN NETPDC (USA)" userId="S::shaqanta.c.chukwuma.mil@us.navy.mil::4a0e297b-a48b-4711-a81d-8df9312a65f5" providerId="AD" clId="Web-{E3E086A9-0D24-4167-BA4A-A2651BA89B2D}" dt="2023-06-22T22:25:44.452" v="6" actId="20577"/>
        <pc:sldMkLst>
          <pc:docMk/>
          <pc:sldMk cId="0" sldId="360"/>
        </pc:sldMkLst>
        <pc:spChg chg="mod">
          <ac:chgData name="Chukwuma, Shaqanta C SCPO USN NETPDC (USA)" userId="S::shaqanta.c.chukwuma.mil@us.navy.mil::4a0e297b-a48b-4711-a81d-8df9312a65f5" providerId="AD" clId="Web-{E3E086A9-0D24-4167-BA4A-A2651BA89B2D}" dt="2023-06-22T22:25:44.452" v="6" actId="20577"/>
          <ac:spMkLst>
            <pc:docMk/>
            <pc:sldMk cId="0" sldId="360"/>
            <ac:spMk id="19471" creationId="{27390BC8-DB87-8868-5211-554B7A4A7E4A}"/>
          </ac:spMkLst>
        </pc:spChg>
      </pc:sldChg>
      <pc:sldChg chg="modSp">
        <pc:chgData name="Chukwuma, Shaqanta C SCPO USN NETPDC (USA)" userId="S::shaqanta.c.chukwuma.mil@us.navy.mil::4a0e297b-a48b-4711-a81d-8df9312a65f5" providerId="AD" clId="Web-{E3E086A9-0D24-4167-BA4A-A2651BA89B2D}" dt="2023-06-22T22:29:29.207" v="13" actId="20577"/>
        <pc:sldMkLst>
          <pc:docMk/>
          <pc:sldMk cId="0" sldId="361"/>
        </pc:sldMkLst>
        <pc:spChg chg="mod">
          <ac:chgData name="Chukwuma, Shaqanta C SCPO USN NETPDC (USA)" userId="S::shaqanta.c.chukwuma.mil@us.navy.mil::4a0e297b-a48b-4711-a81d-8df9312a65f5" providerId="AD" clId="Web-{E3E086A9-0D24-4167-BA4A-A2651BA89B2D}" dt="2023-06-22T22:29:29.207" v="13" actId="20577"/>
          <ac:spMkLst>
            <pc:docMk/>
            <pc:sldMk cId="0" sldId="361"/>
            <ac:spMk id="70659" creationId="{562A7CC4-9B24-97A4-6BEE-DAB87F0CEACB}"/>
          </ac:spMkLst>
        </pc:spChg>
      </pc:sldChg>
      <pc:sldChg chg="modSp">
        <pc:chgData name="Chukwuma, Shaqanta C SCPO USN NETPDC (USA)" userId="S::shaqanta.c.chukwuma.mil@us.navy.mil::4a0e297b-a48b-4711-a81d-8df9312a65f5" providerId="AD" clId="Web-{E3E086A9-0D24-4167-BA4A-A2651BA89B2D}" dt="2023-06-22T22:25:59.750" v="9" actId="20577"/>
        <pc:sldMkLst>
          <pc:docMk/>
          <pc:sldMk cId="0" sldId="362"/>
        </pc:sldMkLst>
        <pc:spChg chg="mod">
          <ac:chgData name="Chukwuma, Shaqanta C SCPO USN NETPDC (USA)" userId="S::shaqanta.c.chukwuma.mil@us.navy.mil::4a0e297b-a48b-4711-a81d-8df9312a65f5" providerId="AD" clId="Web-{E3E086A9-0D24-4167-BA4A-A2651BA89B2D}" dt="2023-06-22T22:25:59.750" v="9" actId="20577"/>
          <ac:spMkLst>
            <pc:docMk/>
            <pc:sldMk cId="0" sldId="362"/>
            <ac:spMk id="3" creationId="{DB9ADF43-4879-F865-2822-01FBFFB75E99}"/>
          </ac:spMkLst>
        </pc:spChg>
      </pc:sldChg>
    </pc:docChg>
  </pc:docChgLst>
  <pc:docChgLst>
    <pc:chgData name="Chukwuma, Shaqanta C SCPO USN NETPDC (USA)" userId="S::shaqanta.c.chukwuma.mil@us.navy.mil::4a0e297b-a48b-4711-a81d-8df9312a65f5" providerId="AD" clId="Web-{8BF06217-BD20-49EC-B1A0-DED91776FBC2}"/>
    <pc:docChg chg="modSld">
      <pc:chgData name="Chukwuma, Shaqanta C SCPO USN NETPDC (USA)" userId="S::shaqanta.c.chukwuma.mil@us.navy.mil::4a0e297b-a48b-4711-a81d-8df9312a65f5" providerId="AD" clId="Web-{8BF06217-BD20-49EC-B1A0-DED91776FBC2}" dt="2023-07-19T23:15:18.507" v="10" actId="1076"/>
      <pc:docMkLst>
        <pc:docMk/>
      </pc:docMkLst>
      <pc:sldChg chg="modSp">
        <pc:chgData name="Chukwuma, Shaqanta C SCPO USN NETPDC (USA)" userId="S::shaqanta.c.chukwuma.mil@us.navy.mil::4a0e297b-a48b-4711-a81d-8df9312a65f5" providerId="AD" clId="Web-{8BF06217-BD20-49EC-B1A0-DED91776FBC2}" dt="2023-07-19T23:15:18.507" v="10" actId="1076"/>
        <pc:sldMkLst>
          <pc:docMk/>
          <pc:sldMk cId="0" sldId="343"/>
        </pc:sldMkLst>
        <pc:picChg chg="mod">
          <ac:chgData name="Chukwuma, Shaqanta C SCPO USN NETPDC (USA)" userId="S::shaqanta.c.chukwuma.mil@us.navy.mil::4a0e297b-a48b-4711-a81d-8df9312a65f5" providerId="AD" clId="Web-{8BF06217-BD20-49EC-B1A0-DED91776FBC2}" dt="2023-07-19T23:15:18.507" v="10" actId="1076"/>
          <ac:picMkLst>
            <pc:docMk/>
            <pc:sldMk cId="0" sldId="343"/>
            <ac:picMk id="58370" creationId="{40B9CB4B-AFCA-4800-4036-0F98152BC83E}"/>
          </ac:picMkLst>
        </pc:picChg>
      </pc:sldChg>
      <pc:sldChg chg="modSp delCm">
        <pc:chgData name="Chukwuma, Shaqanta C SCPO USN NETPDC (USA)" userId="S::shaqanta.c.chukwuma.mil@us.navy.mil::4a0e297b-a48b-4711-a81d-8df9312a65f5" providerId="AD" clId="Web-{8BF06217-BD20-49EC-B1A0-DED91776FBC2}" dt="2023-07-19T23:15:02.240" v="8" actId="1076"/>
        <pc:sldMkLst>
          <pc:docMk/>
          <pc:sldMk cId="0" sldId="346"/>
        </pc:sldMkLst>
        <pc:picChg chg="mod">
          <ac:chgData name="Chukwuma, Shaqanta C SCPO USN NETPDC (USA)" userId="S::shaqanta.c.chukwuma.mil@us.navy.mil::4a0e297b-a48b-4711-a81d-8df9312a65f5" providerId="AD" clId="Web-{8BF06217-BD20-49EC-B1A0-DED91776FBC2}" dt="2023-07-19T23:15:02.240" v="8" actId="1076"/>
          <ac:picMkLst>
            <pc:docMk/>
            <pc:sldMk cId="0" sldId="346"/>
            <ac:picMk id="62466" creationId="{AFF90851-EB91-2EBB-A1ED-AD7A10A04DAB}"/>
          </ac:picMkLst>
        </pc:picChg>
      </pc:sldChg>
      <pc:sldChg chg="modSp">
        <pc:chgData name="Chukwuma, Shaqanta C SCPO USN NETPDC (USA)" userId="S::shaqanta.c.chukwuma.mil@us.navy.mil::4a0e297b-a48b-4711-a81d-8df9312a65f5" providerId="AD" clId="Web-{8BF06217-BD20-49EC-B1A0-DED91776FBC2}" dt="2023-07-19T23:14:29.426" v="5" actId="1076"/>
        <pc:sldMkLst>
          <pc:docMk/>
          <pc:sldMk cId="0" sldId="347"/>
        </pc:sldMkLst>
        <pc:picChg chg="mod">
          <ac:chgData name="Chukwuma, Shaqanta C SCPO USN NETPDC (USA)" userId="S::shaqanta.c.chukwuma.mil@us.navy.mil::4a0e297b-a48b-4711-a81d-8df9312a65f5" providerId="AD" clId="Web-{8BF06217-BD20-49EC-B1A0-DED91776FBC2}" dt="2023-07-19T23:14:29.426" v="5" actId="1076"/>
          <ac:picMkLst>
            <pc:docMk/>
            <pc:sldMk cId="0" sldId="347"/>
            <ac:picMk id="64514" creationId="{1E8289A5-5465-3BB9-2D1E-814B58438E6B}"/>
          </ac:picMkLst>
        </pc:picChg>
      </pc:sldChg>
      <pc:sldChg chg="modSp">
        <pc:chgData name="Chukwuma, Shaqanta C SCPO USN NETPDC (USA)" userId="S::shaqanta.c.chukwuma.mil@us.navy.mil::4a0e297b-a48b-4711-a81d-8df9312a65f5" providerId="AD" clId="Web-{8BF06217-BD20-49EC-B1A0-DED91776FBC2}" dt="2023-07-19T23:14:10.925" v="2" actId="1076"/>
        <pc:sldMkLst>
          <pc:docMk/>
          <pc:sldMk cId="0" sldId="348"/>
        </pc:sldMkLst>
        <pc:picChg chg="mod">
          <ac:chgData name="Chukwuma, Shaqanta C SCPO USN NETPDC (USA)" userId="S::shaqanta.c.chukwuma.mil@us.navy.mil::4a0e297b-a48b-4711-a81d-8df9312a65f5" providerId="AD" clId="Web-{8BF06217-BD20-49EC-B1A0-DED91776FBC2}" dt="2023-07-19T23:14:10.925" v="2" actId="1076"/>
          <ac:picMkLst>
            <pc:docMk/>
            <pc:sldMk cId="0" sldId="348"/>
            <ac:picMk id="66562" creationId="{F7DF6E71-A702-6DEA-51C8-010ECA468567}"/>
          </ac:picMkLst>
        </pc:picChg>
      </pc:sldChg>
    </pc:docChg>
  </pc:docChgLst>
  <pc:docChgLst>
    <pc:chgData name="Chukwuma, Shaqanta C SCPO USN NETPDC (USA)" userId="S::shaqanta.c.chukwuma.mil@us.navy.mil::4a0e297b-a48b-4711-a81d-8df9312a65f5" providerId="AD" clId="Web-{4EAB7C1F-9EA8-43DA-B069-9DF8B2AA2535}"/>
    <pc:docChg chg="modSld">
      <pc:chgData name="Chukwuma, Shaqanta C SCPO USN NETPDC (USA)" userId="S::shaqanta.c.chukwuma.mil@us.navy.mil::4a0e297b-a48b-4711-a81d-8df9312a65f5" providerId="AD" clId="Web-{4EAB7C1F-9EA8-43DA-B069-9DF8B2AA2535}" dt="2023-08-15T21:34:25.243" v="57"/>
      <pc:docMkLst>
        <pc:docMk/>
      </pc:docMkLst>
      <pc:sldChg chg="modNotes">
        <pc:chgData name="Chukwuma, Shaqanta C SCPO USN NETPDC (USA)" userId="S::shaqanta.c.chukwuma.mil@us.navy.mil::4a0e297b-a48b-4711-a81d-8df9312a65f5" providerId="AD" clId="Web-{4EAB7C1F-9EA8-43DA-B069-9DF8B2AA2535}" dt="2023-08-15T21:31:04.536" v="1"/>
        <pc:sldMkLst>
          <pc:docMk/>
          <pc:sldMk cId="0" sldId="308"/>
        </pc:sldMkLst>
      </pc:sldChg>
      <pc:sldChg chg="modNotes">
        <pc:chgData name="Chukwuma, Shaqanta C SCPO USN NETPDC (USA)" userId="S::shaqanta.c.chukwuma.mil@us.navy.mil::4a0e297b-a48b-4711-a81d-8df9312a65f5" providerId="AD" clId="Web-{4EAB7C1F-9EA8-43DA-B069-9DF8B2AA2535}" dt="2023-08-15T21:31:08.926" v="3"/>
        <pc:sldMkLst>
          <pc:docMk/>
          <pc:sldMk cId="0" sldId="311"/>
        </pc:sldMkLst>
      </pc:sldChg>
      <pc:sldChg chg="modNotes">
        <pc:chgData name="Chukwuma, Shaqanta C SCPO USN NETPDC (USA)" userId="S::shaqanta.c.chukwuma.mil@us.navy.mil::4a0e297b-a48b-4711-a81d-8df9312a65f5" providerId="AD" clId="Web-{4EAB7C1F-9EA8-43DA-B069-9DF8B2AA2535}" dt="2023-08-15T21:31:51.927" v="13"/>
        <pc:sldMkLst>
          <pc:docMk/>
          <pc:sldMk cId="0" sldId="326"/>
        </pc:sldMkLst>
      </pc:sldChg>
      <pc:sldChg chg="modNotes">
        <pc:chgData name="Chukwuma, Shaqanta C SCPO USN NETPDC (USA)" userId="S::shaqanta.c.chukwuma.mil@us.navy.mil::4a0e297b-a48b-4711-a81d-8df9312a65f5" providerId="AD" clId="Web-{4EAB7C1F-9EA8-43DA-B069-9DF8B2AA2535}" dt="2023-08-15T21:31:56.630" v="15"/>
        <pc:sldMkLst>
          <pc:docMk/>
          <pc:sldMk cId="0" sldId="328"/>
        </pc:sldMkLst>
      </pc:sldChg>
      <pc:sldChg chg="modNotes">
        <pc:chgData name="Chukwuma, Shaqanta C SCPO USN NETPDC (USA)" userId="S::shaqanta.c.chukwuma.mil@us.navy.mil::4a0e297b-a48b-4711-a81d-8df9312a65f5" providerId="AD" clId="Web-{4EAB7C1F-9EA8-43DA-B069-9DF8B2AA2535}" dt="2023-08-15T21:32:01.177" v="17"/>
        <pc:sldMkLst>
          <pc:docMk/>
          <pc:sldMk cId="0" sldId="332"/>
        </pc:sldMkLst>
      </pc:sldChg>
      <pc:sldChg chg="modNotes">
        <pc:chgData name="Chukwuma, Shaqanta C SCPO USN NETPDC (USA)" userId="S::shaqanta.c.chukwuma.mil@us.navy.mil::4a0e297b-a48b-4711-a81d-8df9312a65f5" providerId="AD" clId="Web-{4EAB7C1F-9EA8-43DA-B069-9DF8B2AA2535}" dt="2023-08-15T21:32:27.225" v="22"/>
        <pc:sldMkLst>
          <pc:docMk/>
          <pc:sldMk cId="0" sldId="346"/>
        </pc:sldMkLst>
      </pc:sldChg>
      <pc:sldChg chg="modNotes">
        <pc:chgData name="Chukwuma, Shaqanta C SCPO USN NETPDC (USA)" userId="S::shaqanta.c.chukwuma.mil@us.navy.mil::4a0e297b-a48b-4711-a81d-8df9312a65f5" providerId="AD" clId="Web-{4EAB7C1F-9EA8-43DA-B069-9DF8B2AA2535}" dt="2023-08-15T21:32:43.350" v="26"/>
        <pc:sldMkLst>
          <pc:docMk/>
          <pc:sldMk cId="0" sldId="347"/>
        </pc:sldMkLst>
      </pc:sldChg>
      <pc:sldChg chg="modNotes">
        <pc:chgData name="Chukwuma, Shaqanta C SCPO USN NETPDC (USA)" userId="S::shaqanta.c.chukwuma.mil@us.navy.mil::4a0e297b-a48b-4711-a81d-8df9312a65f5" providerId="AD" clId="Web-{4EAB7C1F-9EA8-43DA-B069-9DF8B2AA2535}" dt="2023-08-15T21:34:21.227" v="56"/>
        <pc:sldMkLst>
          <pc:docMk/>
          <pc:sldMk cId="0" sldId="348"/>
        </pc:sldMkLst>
      </pc:sldChg>
      <pc:sldChg chg="modNotes">
        <pc:chgData name="Chukwuma, Shaqanta C SCPO USN NETPDC (USA)" userId="S::shaqanta.c.chukwuma.mil@us.navy.mil::4a0e297b-a48b-4711-a81d-8df9312a65f5" providerId="AD" clId="Web-{4EAB7C1F-9EA8-43DA-B069-9DF8B2AA2535}" dt="2023-08-15T21:34:25.243" v="57"/>
        <pc:sldMkLst>
          <pc:docMk/>
          <pc:sldMk cId="0" sldId="353"/>
        </pc:sldMkLst>
      </pc:sldChg>
      <pc:sldChg chg="modNotes">
        <pc:chgData name="Chukwuma, Shaqanta C SCPO USN NETPDC (USA)" userId="S::shaqanta.c.chukwuma.mil@us.navy.mil::4a0e297b-a48b-4711-a81d-8df9312a65f5" providerId="AD" clId="Web-{4EAB7C1F-9EA8-43DA-B069-9DF8B2AA2535}" dt="2023-08-15T21:32:14.459" v="19"/>
        <pc:sldMkLst>
          <pc:docMk/>
          <pc:sldMk cId="0" sldId="358"/>
        </pc:sldMkLst>
      </pc:sldChg>
      <pc:sldChg chg="modNotes">
        <pc:chgData name="Chukwuma, Shaqanta C SCPO USN NETPDC (USA)" userId="S::shaqanta.c.chukwuma.mil@us.navy.mil::4a0e297b-a48b-4711-a81d-8df9312a65f5" providerId="AD" clId="Web-{4EAB7C1F-9EA8-43DA-B069-9DF8B2AA2535}" dt="2023-08-15T21:31:32.208" v="7"/>
        <pc:sldMkLst>
          <pc:docMk/>
          <pc:sldMk cId="0" sldId="366"/>
        </pc:sldMkLst>
      </pc:sldChg>
      <pc:sldChg chg="modNotes">
        <pc:chgData name="Chukwuma, Shaqanta C SCPO USN NETPDC (USA)" userId="S::shaqanta.c.chukwuma.mil@us.navy.mil::4a0e297b-a48b-4711-a81d-8df9312a65f5" providerId="AD" clId="Web-{4EAB7C1F-9EA8-43DA-B069-9DF8B2AA2535}" dt="2023-08-15T21:31:12.270" v="5"/>
        <pc:sldMkLst>
          <pc:docMk/>
          <pc:sldMk cId="0" sldId="367"/>
        </pc:sldMkLst>
      </pc:sldChg>
      <pc:sldChg chg="modNotes">
        <pc:chgData name="Chukwuma, Shaqanta C SCPO USN NETPDC (USA)" userId="S::shaqanta.c.chukwuma.mil@us.navy.mil::4a0e297b-a48b-4711-a81d-8df9312a65f5" providerId="AD" clId="Web-{4EAB7C1F-9EA8-43DA-B069-9DF8B2AA2535}" dt="2023-08-15T21:31:39.396" v="9"/>
        <pc:sldMkLst>
          <pc:docMk/>
          <pc:sldMk cId="0" sldId="369"/>
        </pc:sldMkLst>
      </pc:sldChg>
      <pc:sldChg chg="modNotes">
        <pc:chgData name="Chukwuma, Shaqanta C SCPO USN NETPDC (USA)" userId="S::shaqanta.c.chukwuma.mil@us.navy.mil::4a0e297b-a48b-4711-a81d-8df9312a65f5" providerId="AD" clId="Web-{4EAB7C1F-9EA8-43DA-B069-9DF8B2AA2535}" dt="2023-08-15T21:31:45.411" v="11"/>
        <pc:sldMkLst>
          <pc:docMk/>
          <pc:sldMk cId="0" sldId="370"/>
        </pc:sldMkLst>
      </pc:sldChg>
    </pc:docChg>
  </pc:docChgLst>
  <pc:docChgLst>
    <pc:chgData name="Chukwuma, Shaqanta C SCPO USN NETPDC (USA)" userId="S::shaqanta.c.chukwuma.mil@us.navy.mil::4a0e297b-a48b-4711-a81d-8df9312a65f5" providerId="AD" clId="Web-{C7C91EB3-F0C4-4D90-BBF0-F2262417F76F}"/>
    <pc:docChg chg="modSld">
      <pc:chgData name="Chukwuma, Shaqanta C SCPO USN NETPDC (USA)" userId="S::shaqanta.c.chukwuma.mil@us.navy.mil::4a0e297b-a48b-4711-a81d-8df9312a65f5" providerId="AD" clId="Web-{C7C91EB3-F0C4-4D90-BBF0-F2262417F76F}" dt="2023-08-15T23:48:49.282" v="891"/>
      <pc:docMkLst>
        <pc:docMk/>
      </pc:docMkLst>
      <pc:sldChg chg="modNotes">
        <pc:chgData name="Chukwuma, Shaqanta C SCPO USN NETPDC (USA)" userId="S::shaqanta.c.chukwuma.mil@us.navy.mil::4a0e297b-a48b-4711-a81d-8df9312a65f5" providerId="AD" clId="Web-{C7C91EB3-F0C4-4D90-BBF0-F2262417F76F}" dt="2023-08-15T23:36:16.257" v="532"/>
        <pc:sldMkLst>
          <pc:docMk/>
          <pc:sldMk cId="0" sldId="338"/>
        </pc:sldMkLst>
      </pc:sldChg>
      <pc:sldChg chg="modNotes">
        <pc:chgData name="Chukwuma, Shaqanta C SCPO USN NETPDC (USA)" userId="S::shaqanta.c.chukwuma.mil@us.navy.mil::4a0e297b-a48b-4711-a81d-8df9312a65f5" providerId="AD" clId="Web-{C7C91EB3-F0C4-4D90-BBF0-F2262417F76F}" dt="2023-08-15T23:44:04.814" v="755"/>
        <pc:sldMkLst>
          <pc:docMk/>
          <pc:sldMk cId="0" sldId="342"/>
        </pc:sldMkLst>
      </pc:sldChg>
      <pc:sldChg chg="modNotes">
        <pc:chgData name="Chukwuma, Shaqanta C SCPO USN NETPDC (USA)" userId="S::shaqanta.c.chukwuma.mil@us.navy.mil::4a0e297b-a48b-4711-a81d-8df9312a65f5" providerId="AD" clId="Web-{C7C91EB3-F0C4-4D90-BBF0-F2262417F76F}" dt="2023-08-15T23:34:27.720" v="519"/>
        <pc:sldMkLst>
          <pc:docMk/>
          <pc:sldMk cId="0" sldId="343"/>
        </pc:sldMkLst>
      </pc:sldChg>
      <pc:sldChg chg="modNotes">
        <pc:chgData name="Chukwuma, Shaqanta C SCPO USN NETPDC (USA)" userId="S::shaqanta.c.chukwuma.mil@us.navy.mil::4a0e297b-a48b-4711-a81d-8df9312a65f5" providerId="AD" clId="Web-{C7C91EB3-F0C4-4D90-BBF0-F2262417F76F}" dt="2023-08-15T23:44:44.784" v="762"/>
        <pc:sldMkLst>
          <pc:docMk/>
          <pc:sldMk cId="0" sldId="345"/>
        </pc:sldMkLst>
      </pc:sldChg>
      <pc:sldChg chg="modNotes">
        <pc:chgData name="Chukwuma, Shaqanta C SCPO USN NETPDC (USA)" userId="S::shaqanta.c.chukwuma.mil@us.navy.mil::4a0e297b-a48b-4711-a81d-8df9312a65f5" providerId="AD" clId="Web-{C7C91EB3-F0C4-4D90-BBF0-F2262417F76F}" dt="2023-08-15T23:45:13.630" v="765"/>
        <pc:sldMkLst>
          <pc:docMk/>
          <pc:sldMk cId="0" sldId="346"/>
        </pc:sldMkLst>
      </pc:sldChg>
      <pc:sldChg chg="modNotes">
        <pc:chgData name="Chukwuma, Shaqanta C SCPO USN NETPDC (USA)" userId="S::shaqanta.c.chukwuma.mil@us.navy.mil::4a0e297b-a48b-4711-a81d-8df9312a65f5" providerId="AD" clId="Web-{C7C91EB3-F0C4-4D90-BBF0-F2262417F76F}" dt="2023-08-15T23:48:10.530" v="887"/>
        <pc:sldMkLst>
          <pc:docMk/>
          <pc:sldMk cId="0" sldId="347"/>
        </pc:sldMkLst>
      </pc:sldChg>
      <pc:sldChg chg="modNotes">
        <pc:chgData name="Chukwuma, Shaqanta C SCPO USN NETPDC (USA)" userId="S::shaqanta.c.chukwuma.mil@us.navy.mil::4a0e297b-a48b-4711-a81d-8df9312a65f5" providerId="AD" clId="Web-{C7C91EB3-F0C4-4D90-BBF0-F2262417F76F}" dt="2023-08-15T23:48:49.282" v="891"/>
        <pc:sldMkLst>
          <pc:docMk/>
          <pc:sldMk cId="0" sldId="348"/>
        </pc:sldMkLst>
      </pc:sldChg>
      <pc:sldChg chg="modNotes">
        <pc:chgData name="Chukwuma, Shaqanta C SCPO USN NETPDC (USA)" userId="S::shaqanta.c.chukwuma.mil@us.navy.mil::4a0e297b-a48b-4711-a81d-8df9312a65f5" providerId="AD" clId="Web-{C7C91EB3-F0C4-4D90-BBF0-F2262417F76F}" dt="2023-08-15T23:41:44.275" v="689"/>
        <pc:sldMkLst>
          <pc:docMk/>
          <pc:sldMk cId="0" sldId="357"/>
        </pc:sldMkLst>
      </pc:sldChg>
      <pc:sldChg chg="modNotes">
        <pc:chgData name="Chukwuma, Shaqanta C SCPO USN NETPDC (USA)" userId="S::shaqanta.c.chukwuma.mil@us.navy.mil::4a0e297b-a48b-4711-a81d-8df9312a65f5" providerId="AD" clId="Web-{C7C91EB3-F0C4-4D90-BBF0-F2262417F76F}" dt="2023-08-15T23:42:57.763" v="722"/>
        <pc:sldMkLst>
          <pc:docMk/>
          <pc:sldMk cId="0"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2A882-F0D6-17EC-C82D-18F18CAC9B0E}"/>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dirty="0">
                <a:latin typeface="Tahoma" charset="0"/>
              </a:defRPr>
            </a:lvl1pPr>
          </a:lstStyle>
          <a:p>
            <a:pPr>
              <a:defRPr/>
            </a:pPr>
            <a:endParaRPr lang="en-US"/>
          </a:p>
        </p:txBody>
      </p:sp>
      <p:sp>
        <p:nvSpPr>
          <p:cNvPr id="3" name="Date Placeholder 2">
            <a:extLst>
              <a:ext uri="{FF2B5EF4-FFF2-40B4-BE49-F238E27FC236}">
                <a16:creationId xmlns:a16="http://schemas.microsoft.com/office/drawing/2014/main" id="{301345DC-CA2B-6817-3080-E7B0AE778384}"/>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Tahoma" charset="0"/>
              </a:defRPr>
            </a:lvl1pPr>
          </a:lstStyle>
          <a:p>
            <a:pPr>
              <a:defRPr/>
            </a:pPr>
            <a:fld id="{695F6410-26D7-4C34-9E21-E36005946E2B}" type="datetimeFigureOut">
              <a:rPr lang="en-US"/>
              <a:pPr>
                <a:defRPr/>
              </a:pPr>
              <a:t>4/23/2024</a:t>
            </a:fld>
            <a:endParaRPr lang="en-US" dirty="0"/>
          </a:p>
        </p:txBody>
      </p:sp>
      <p:sp>
        <p:nvSpPr>
          <p:cNvPr id="4" name="Slide Image Placeholder 3">
            <a:extLst>
              <a:ext uri="{FF2B5EF4-FFF2-40B4-BE49-F238E27FC236}">
                <a16:creationId xmlns:a16="http://schemas.microsoft.com/office/drawing/2014/main" id="{5FBBBCE2-A4DC-7102-D29E-7B8DCDC6926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B95A208F-5B41-AA0C-B2EE-238E9E28ED35}"/>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D7E2BCB2-BF0F-7B55-2A8C-916E4E5622AB}"/>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Tahoma" charset="0"/>
              </a:defRPr>
            </a:lvl1pPr>
          </a:lstStyle>
          <a:p>
            <a:pPr>
              <a:defRPr/>
            </a:pPr>
            <a:endParaRPr lang="en-US"/>
          </a:p>
        </p:txBody>
      </p:sp>
      <p:sp>
        <p:nvSpPr>
          <p:cNvPr id="7" name="Slide Number Placeholder 6">
            <a:extLst>
              <a:ext uri="{FF2B5EF4-FFF2-40B4-BE49-F238E27FC236}">
                <a16:creationId xmlns:a16="http://schemas.microsoft.com/office/drawing/2014/main" id="{DE05DBEC-E208-A540-BD4F-A7CCDAF0BFD3}"/>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0A9194E8-AB78-42F8-A747-C17D0FFAEE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8BEC7DC-733F-6992-3C2E-D02B7A114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5587D72-2BA1-A6D3-EF1A-D37BC5FBF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EC220BE0-39B0-6E50-A82F-9182C0A20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7F8589-FFF5-4529-9631-306648D9FA01}" type="slidenum">
              <a:rPr lang="en-US" altLang="en-US"/>
              <a:pPr/>
              <a:t>3</a:t>
            </a:fld>
            <a:endParaRPr lang="en-US" altLang="en-US"/>
          </a:p>
        </p:txBody>
      </p:sp>
    </p:spTree>
    <p:extLst>
      <p:ext uri="{BB962C8B-B14F-4D97-AF65-F5344CB8AC3E}">
        <p14:creationId xmlns:p14="http://schemas.microsoft.com/office/powerpoint/2010/main" val="192094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8BEC7DC-733F-6992-3C2E-D02B7A114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5587D72-2BA1-A6D3-EF1A-D37BC5FBF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EC220BE0-39B0-6E50-A82F-9182C0A20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7F8589-FFF5-4529-9631-306648D9FA01}" type="slidenum">
              <a:rPr lang="en-US" altLang="en-US"/>
              <a:pPr/>
              <a:t>4</a:t>
            </a:fld>
            <a:endParaRPr lang="en-US" altLang="en-US"/>
          </a:p>
        </p:txBody>
      </p:sp>
    </p:spTree>
    <p:extLst>
      <p:ext uri="{BB962C8B-B14F-4D97-AF65-F5344CB8AC3E}">
        <p14:creationId xmlns:p14="http://schemas.microsoft.com/office/powerpoint/2010/main" val="69196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8BEC7DC-733F-6992-3C2E-D02B7A114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5587D72-2BA1-A6D3-EF1A-D37BC5FBFD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EC220BE0-39B0-6E50-A82F-9182C0A20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7F8589-FFF5-4529-9631-306648D9FA01}" type="slidenum">
              <a:rPr lang="en-US" altLang="en-US"/>
              <a:pPr/>
              <a:t>5</a:t>
            </a:fld>
            <a:endParaRPr lang="en-US" altLang="en-US"/>
          </a:p>
        </p:txBody>
      </p:sp>
    </p:spTree>
    <p:extLst>
      <p:ext uri="{BB962C8B-B14F-4D97-AF65-F5344CB8AC3E}">
        <p14:creationId xmlns:p14="http://schemas.microsoft.com/office/powerpoint/2010/main" val="133769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3"/>
            <a:ext cx="7772400" cy="190976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909609"/>
            <a:ext cx="6858000" cy="1655762"/>
          </a:xfrm>
        </p:spPr>
        <p:txBody>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7614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93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049141"/>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195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6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565458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90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1026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09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5629643" cy="1072342"/>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1596048"/>
            <a:ext cx="4629150" cy="426500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18514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1"/>
            <a:ext cx="5654581" cy="102246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46167"/>
            <a:ext cx="4629150" cy="431488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2123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97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3C728E-C2BD-B928-EB79-124C4583CB86}"/>
              </a:ext>
            </a:extLst>
          </p:cNvPr>
          <p:cNvSpPr>
            <a:spLocks noGrp="1"/>
          </p:cNvSpPr>
          <p:nvPr>
            <p:ph type="title"/>
          </p:nvPr>
        </p:nvSpPr>
        <p:spPr bwMode="auto">
          <a:xfrm>
            <a:off x="1571625" y="228600"/>
            <a:ext cx="56308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34837C9-2A31-BCA6-9ED4-DCFB2C1C807A}"/>
              </a:ext>
            </a:extLst>
          </p:cNvPr>
          <p:cNvSpPr>
            <a:spLocks noGrp="1"/>
          </p:cNvSpPr>
          <p:nvPr>
            <p:ph type="body" idx="1"/>
          </p:nvPr>
        </p:nvSpPr>
        <p:spPr bwMode="auto">
          <a:xfrm>
            <a:off x="442913" y="1900238"/>
            <a:ext cx="788670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1"/>
          <a:stretch>
            <a:fillRect/>
          </a:stretch>
        </p:blipFill>
        <p:spPr>
          <a:xfrm>
            <a:off x="7696200" y="6000750"/>
            <a:ext cx="1335088" cy="771525"/>
          </a:xfrm>
          <a:prstGeom prst="rect">
            <a:avLst/>
          </a:prstGeom>
          <a:solidFill>
            <a:schemeClr val="accent5">
              <a:lumMod val="75000"/>
            </a:schemeClr>
          </a:solidFill>
        </p:spPr>
      </p:pic>
      <p:pic>
        <p:nvPicPr>
          <p:cNvPr id="1029" name="Picture 3">
            <a:extLst>
              <a:ext uri="{FF2B5EF4-FFF2-40B4-BE49-F238E27FC236}">
                <a16:creationId xmlns:a16="http://schemas.microsoft.com/office/drawing/2014/main" id="{60DD3845-D933-F1EB-EB5B-D1B436D93A8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826375" y="152400"/>
            <a:ext cx="11191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Lst>
  <p:hf sldNum="0" hdr="0" ftr="0" dt="0"/>
  <p:txStyles>
    <p:titleStyle>
      <a:lvl1pPr algn="ctr" defTabSz="6858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2pPr>
      <a:lvl3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3pPr>
      <a:lvl4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4pPr>
      <a:lvl5pPr algn="ctr" defTabSz="685800" rtl="0" eaLnBrk="0" fontAlgn="base" hangingPunct="0">
        <a:lnSpc>
          <a:spcPct val="90000"/>
        </a:lnSpc>
        <a:spcBef>
          <a:spcPct val="0"/>
        </a:spcBef>
        <a:spcAft>
          <a:spcPct val="0"/>
        </a:spcAft>
        <a:defRPr sz="3200">
          <a:solidFill>
            <a:schemeClr val="tx1"/>
          </a:solidFill>
          <a:latin typeface="Tahoma" panose="020B0604030504040204" pitchFamily="34" charset="0"/>
        </a:defRPr>
      </a:lvl5pPr>
      <a:lvl6pPr marL="457200" algn="ctr" defTabSz="685800" rtl="0" fontAlgn="base">
        <a:lnSpc>
          <a:spcPct val="90000"/>
        </a:lnSpc>
        <a:spcBef>
          <a:spcPct val="0"/>
        </a:spcBef>
        <a:spcAft>
          <a:spcPct val="0"/>
        </a:spcAft>
        <a:defRPr sz="3200">
          <a:solidFill>
            <a:schemeClr val="tx1"/>
          </a:solidFill>
          <a:latin typeface="Tahoma" panose="020B0604030504040204" pitchFamily="34" charset="0"/>
        </a:defRPr>
      </a:lvl6pPr>
      <a:lvl7pPr marL="914400" algn="ctr" defTabSz="685800" rtl="0" fontAlgn="base">
        <a:lnSpc>
          <a:spcPct val="90000"/>
        </a:lnSpc>
        <a:spcBef>
          <a:spcPct val="0"/>
        </a:spcBef>
        <a:spcAft>
          <a:spcPct val="0"/>
        </a:spcAft>
        <a:defRPr sz="3200">
          <a:solidFill>
            <a:schemeClr val="tx1"/>
          </a:solidFill>
          <a:latin typeface="Tahoma" panose="020B0604030504040204" pitchFamily="34" charset="0"/>
        </a:defRPr>
      </a:lvl7pPr>
      <a:lvl8pPr marL="1371600" algn="ctr" defTabSz="685800" rtl="0" fontAlgn="base">
        <a:lnSpc>
          <a:spcPct val="90000"/>
        </a:lnSpc>
        <a:spcBef>
          <a:spcPct val="0"/>
        </a:spcBef>
        <a:spcAft>
          <a:spcPct val="0"/>
        </a:spcAft>
        <a:defRPr sz="3200">
          <a:solidFill>
            <a:schemeClr val="tx1"/>
          </a:solidFill>
          <a:latin typeface="Tahoma" panose="020B0604030504040204" pitchFamily="34" charset="0"/>
        </a:defRPr>
      </a:lvl8pPr>
      <a:lvl9pPr marL="1828800" algn="ctr" defTabSz="685800" rtl="0" fontAlgn="base">
        <a:lnSpc>
          <a:spcPct val="90000"/>
        </a:lnSpc>
        <a:spcBef>
          <a:spcPct val="0"/>
        </a:spcBef>
        <a:spcAft>
          <a:spcPct val="0"/>
        </a:spcAft>
        <a:defRPr sz="3200">
          <a:solidFill>
            <a:schemeClr val="tx1"/>
          </a:solidFill>
          <a:latin typeface="Tahoma" panose="020B060403050404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panose="05000000000000000000" pitchFamily="2" charset="2"/>
        <a:buChar char="§"/>
        <a:defRPr sz="2400" kern="1200">
          <a:solidFill>
            <a:schemeClr val="bg2"/>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panose="05000000000000000000" pitchFamily="2" charset="2"/>
        <a:buChar char="§"/>
        <a:defRPr kern="1200">
          <a:solidFill>
            <a:schemeClr val="bg2"/>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panose="05000000000000000000" pitchFamily="2" charset="2"/>
        <a:buChar char="§"/>
        <a:defRPr sz="1500" kern="1200">
          <a:solidFill>
            <a:schemeClr val="bg2"/>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panose="05000000000000000000" pitchFamily="2" charset="2"/>
        <a:buChar char="§"/>
        <a:defRPr sz="1300" kern="1200">
          <a:solidFill>
            <a:schemeClr val="bg2"/>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panose="05000000000000000000" pitchFamily="2" charset="2"/>
        <a:buChar char="§"/>
        <a:defRPr sz="13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IWTC_CRRY_CCC@US.NAVY.MIL" TargetMode="External"/><Relationship Id="rId3" Type="http://schemas.openxmlformats.org/officeDocument/2006/relationships/hyperlink" Target="mailto:MILL_RE_EXT_CONV@NAVY.MIL" TargetMode="External"/><Relationship Id="rId7" Type="http://schemas.openxmlformats.org/officeDocument/2006/relationships/hyperlink" Target="mailto:DAVID.B.BUTLER10.MIL@US.NAVY.MIL" TargetMode="External"/><Relationship Id="rId2" Type="http://schemas.openxmlformats.org/officeDocument/2006/relationships/hyperlink" Target="mailto:ASKMNCC.FCT@NAVY.MIL" TargetMode="External"/><Relationship Id="rId1" Type="http://schemas.openxmlformats.org/officeDocument/2006/relationships/slideLayout" Target="../slideLayouts/slideLayout1.xml"/><Relationship Id="rId6" Type="http://schemas.openxmlformats.org/officeDocument/2006/relationships/hyperlink" Target="mailto:TRAVIS.A.GREELEY.MIL@US.NAVY.MIL" TargetMode="External"/><Relationship Id="rId5" Type="http://schemas.openxmlformats.org/officeDocument/2006/relationships/hyperlink" Target="mailto:MARCELO.ALMONTE.MIL@US.NAVY.MIL" TargetMode="External"/><Relationship Id="rId4" Type="http://schemas.openxmlformats.org/officeDocument/2006/relationships/hyperlink" Target="mailto:mill_incen_pays.fct@navy.mil" TargetMode="External"/><Relationship Id="rId9" Type="http://schemas.openxmlformats.org/officeDocument/2006/relationships/hyperlink" Target="mailto:TIFFANY.A.MIDKIFF.MIL@US.NAVY.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mynavyhr.navy.mil/Career-Management/Community-Management/Enlisted-Career-Admin/SRB-SDAP-Enl-Bon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030"/>
            <a:ext cx="8839200" cy="1823170"/>
          </a:xfrm>
        </p:spPr>
        <p:txBody>
          <a:bodyPr/>
          <a:lstStyle/>
          <a:p>
            <a:r>
              <a:rPr lang="en-US" sz="7200" b="1" u="sng" dirty="0" smtClean="0">
                <a:latin typeface="Times New Roman" panose="02020603050405020304" pitchFamily="18" charset="0"/>
                <a:cs typeface="Times New Roman" panose="02020603050405020304" pitchFamily="18" charset="0"/>
              </a:rPr>
              <a:t>Obliserv for Training</a:t>
            </a:r>
            <a:endParaRPr lang="en-US" sz="72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831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9173"/>
            <a:ext cx="8451101" cy="1200329"/>
          </a:xfrm>
          <a:prstGeom prst="rect">
            <a:avLst/>
          </a:prstGeom>
          <a:noFill/>
        </p:spPr>
        <p:txBody>
          <a:bodyPr wrap="square" rtlCol="0">
            <a:spAutoFit/>
          </a:bodyPr>
          <a:lstStyle/>
          <a:p>
            <a:pPr algn="ctr"/>
            <a:r>
              <a:rPr lang="en-US" sz="3600" b="1" u="sng" dirty="0" smtClean="0">
                <a:latin typeface="Times New Roman" panose="02020603050405020304" pitchFamily="18" charset="0"/>
                <a:cs typeface="Times New Roman" panose="02020603050405020304" pitchFamily="18" charset="0"/>
              </a:rPr>
              <a:t>CONDITIONAL </a:t>
            </a:r>
            <a:r>
              <a:rPr lang="en-US" sz="3600" b="1" u="sng" dirty="0">
                <a:latin typeface="Times New Roman" panose="02020603050405020304" pitchFamily="18" charset="0"/>
                <a:cs typeface="Times New Roman" panose="02020603050405020304" pitchFamily="18" charset="0"/>
              </a:rPr>
              <a:t>REENLISTMENT </a:t>
            </a:r>
            <a:endParaRPr lang="en-US" sz="3600" b="1" u="sng" dirty="0" smtClean="0">
              <a:latin typeface="Times New Roman" panose="02020603050405020304" pitchFamily="18" charset="0"/>
              <a:cs typeface="Times New Roman" panose="02020603050405020304" pitchFamily="18" charset="0"/>
            </a:endParaRPr>
          </a:p>
          <a:p>
            <a:pPr algn="ctr"/>
            <a:r>
              <a:rPr lang="en-US" sz="3600" b="1" u="sng" dirty="0" smtClean="0">
                <a:latin typeface="Times New Roman" panose="02020603050405020304" pitchFamily="18" charset="0"/>
                <a:cs typeface="Times New Roman" panose="02020603050405020304" pitchFamily="18" charset="0"/>
              </a:rPr>
              <a:t>(</a:t>
            </a:r>
            <a:r>
              <a:rPr lang="en-US" sz="3600" b="1" u="sng" dirty="0">
                <a:latin typeface="Times New Roman" panose="02020603050405020304" pitchFamily="18" charset="0"/>
                <a:cs typeface="Times New Roman" panose="02020603050405020304" pitchFamily="18" charset="0"/>
              </a:rPr>
              <a:t>FOR TRAINING)</a:t>
            </a:r>
          </a:p>
        </p:txBody>
      </p:sp>
      <p:sp>
        <p:nvSpPr>
          <p:cNvPr id="2" name="TextBox 1"/>
          <p:cNvSpPr txBox="1"/>
          <p:nvPr/>
        </p:nvSpPr>
        <p:spPr>
          <a:xfrm>
            <a:off x="80324" y="2308235"/>
            <a:ext cx="8890686" cy="369332"/>
          </a:xfrm>
          <a:prstGeom prst="rect">
            <a:avLst/>
          </a:prstGeom>
          <a:noFill/>
        </p:spPr>
        <p:txBody>
          <a:bodyPr wrap="square" rtlCol="0">
            <a:spAutoFit/>
          </a:bodyPr>
          <a:lstStyle/>
          <a:p>
            <a:r>
              <a:rPr lang="en-US" dirty="0" smtClean="0"/>
              <a:t> </a:t>
            </a:r>
          </a:p>
        </p:txBody>
      </p:sp>
      <p:sp>
        <p:nvSpPr>
          <p:cNvPr id="3" name="TextBox 2"/>
          <p:cNvSpPr txBox="1"/>
          <p:nvPr/>
        </p:nvSpPr>
        <p:spPr>
          <a:xfrm>
            <a:off x="84443" y="1458703"/>
            <a:ext cx="8980414" cy="1200329"/>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If a Sailor is eligible for OTT, but an extension would take them beyond the 48 month limit for extensions, the Sailor can request a conditional reenlistment </a:t>
            </a:r>
            <a:r>
              <a:rPr lang="en-US" sz="2400" u="sng" dirty="0" smtClean="0">
                <a:solidFill>
                  <a:schemeClr val="bg2"/>
                </a:solidFill>
                <a:latin typeface="Times New Roman" panose="02020603050405020304" pitchFamily="18" charset="0"/>
                <a:cs typeface="Times New Roman" panose="02020603050405020304" pitchFamily="18" charset="0"/>
              </a:rPr>
              <a:t>to graduation date </a:t>
            </a:r>
            <a:r>
              <a:rPr lang="en-US" sz="2400" dirty="0" smtClean="0">
                <a:solidFill>
                  <a:schemeClr val="bg2"/>
                </a:solidFill>
                <a:latin typeface="Times New Roman" panose="02020603050405020304" pitchFamily="18" charset="0"/>
                <a:cs typeface="Times New Roman" panose="02020603050405020304" pitchFamily="18" charset="0"/>
              </a:rPr>
              <a:t>via BUPERS-328.</a:t>
            </a:r>
          </a:p>
        </p:txBody>
      </p:sp>
      <p:pic>
        <p:nvPicPr>
          <p:cNvPr id="4" name="Picture 3"/>
          <p:cNvPicPr>
            <a:picLocks noChangeAspect="1"/>
          </p:cNvPicPr>
          <p:nvPr/>
        </p:nvPicPr>
        <p:blipFill>
          <a:blip r:embed="rId2"/>
          <a:stretch>
            <a:fillRect/>
          </a:stretch>
        </p:blipFill>
        <p:spPr>
          <a:xfrm>
            <a:off x="1676400" y="2895600"/>
            <a:ext cx="5487566" cy="3224212"/>
          </a:xfrm>
          <a:prstGeom prst="rect">
            <a:avLst/>
          </a:prstGeom>
        </p:spPr>
      </p:pic>
    </p:spTree>
    <p:extLst>
      <p:ext uri="{BB962C8B-B14F-4D97-AF65-F5344CB8AC3E}">
        <p14:creationId xmlns:p14="http://schemas.microsoft.com/office/powerpoint/2010/main" val="3015870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33104"/>
            <a:ext cx="7403275" cy="1200329"/>
          </a:xfrm>
          <a:prstGeom prst="rect">
            <a:avLst/>
          </a:prstGeom>
          <a:noFill/>
        </p:spPr>
        <p:txBody>
          <a:bodyPr wrap="square" rtlCol="0">
            <a:spAutoFit/>
          </a:bodyPr>
          <a:lstStyle/>
          <a:p>
            <a:pPr algn="ctr"/>
            <a:r>
              <a:rPr lang="en-US" sz="3600" b="1" u="sng" dirty="0" smtClean="0">
                <a:latin typeface="Times New Roman" panose="02020603050405020304" pitchFamily="18" charset="0"/>
                <a:cs typeface="Times New Roman" panose="02020603050405020304" pitchFamily="18" charset="0"/>
              </a:rPr>
              <a:t>CONDITIONAL REENLISTMENT  </a:t>
            </a:r>
          </a:p>
          <a:p>
            <a:pPr algn="ctr"/>
            <a:r>
              <a:rPr lang="en-US" sz="3600" b="1" u="sng" dirty="0" smtClean="0">
                <a:latin typeface="Times New Roman" panose="02020603050405020304" pitchFamily="18" charset="0"/>
                <a:cs typeface="Times New Roman" panose="02020603050405020304" pitchFamily="18" charset="0"/>
              </a:rPr>
              <a:t> </a:t>
            </a:r>
            <a:r>
              <a:rPr lang="en-US" sz="3600" b="1" u="sng" dirty="0">
                <a:latin typeface="Times New Roman" panose="02020603050405020304" pitchFamily="18" charset="0"/>
                <a:cs typeface="Times New Roman" panose="02020603050405020304" pitchFamily="18" charset="0"/>
              </a:rPr>
              <a:t>(FOR TRAINING)</a:t>
            </a:r>
          </a:p>
        </p:txBody>
      </p:sp>
      <p:sp>
        <p:nvSpPr>
          <p:cNvPr id="2" name="TextBox 1"/>
          <p:cNvSpPr txBox="1"/>
          <p:nvPr/>
        </p:nvSpPr>
        <p:spPr>
          <a:xfrm>
            <a:off x="80324" y="2308235"/>
            <a:ext cx="8890686" cy="369332"/>
          </a:xfrm>
          <a:prstGeom prst="rect">
            <a:avLst/>
          </a:prstGeom>
          <a:noFill/>
        </p:spPr>
        <p:txBody>
          <a:bodyPr wrap="square" rtlCol="0">
            <a:spAutoFit/>
          </a:bodyPr>
          <a:lstStyle/>
          <a:p>
            <a:r>
              <a:rPr lang="en-US" dirty="0" smtClean="0"/>
              <a:t> </a:t>
            </a:r>
          </a:p>
        </p:txBody>
      </p:sp>
      <p:sp>
        <p:nvSpPr>
          <p:cNvPr id="3" name="TextBox 2"/>
          <p:cNvSpPr txBox="1"/>
          <p:nvPr/>
        </p:nvSpPr>
        <p:spPr>
          <a:xfrm>
            <a:off x="78265" y="1547088"/>
            <a:ext cx="8980414" cy="1200329"/>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Once approved, an Exception to Policy (ETP) approval message will be sent by BUPERS-328.  CCC will need to read the ETP to verify all requirements are met.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22" y="2964516"/>
            <a:ext cx="7543800" cy="2873828"/>
          </a:xfrm>
          <a:prstGeom prst="rect">
            <a:avLst/>
          </a:prstGeom>
        </p:spPr>
      </p:pic>
      <p:sp>
        <p:nvSpPr>
          <p:cNvPr id="6" name="Rectangle 5"/>
          <p:cNvSpPr/>
          <p:nvPr/>
        </p:nvSpPr>
        <p:spPr>
          <a:xfrm>
            <a:off x="762022" y="4493419"/>
            <a:ext cx="7505647" cy="485775"/>
          </a:xfrm>
          <a:prstGeom prst="rect">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9812" y="4979194"/>
            <a:ext cx="7505647" cy="335756"/>
          </a:xfrm>
          <a:prstGeom prst="rect">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955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79474"/>
            <a:ext cx="7403275"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PG. 13 IN LIEU OF OBLISERV</a:t>
            </a:r>
          </a:p>
        </p:txBody>
      </p:sp>
      <p:sp>
        <p:nvSpPr>
          <p:cNvPr id="2" name="TextBox 1"/>
          <p:cNvSpPr txBox="1"/>
          <p:nvPr/>
        </p:nvSpPr>
        <p:spPr>
          <a:xfrm>
            <a:off x="80324" y="2308235"/>
            <a:ext cx="8890686" cy="369332"/>
          </a:xfrm>
          <a:prstGeom prst="rect">
            <a:avLst/>
          </a:prstGeom>
          <a:noFill/>
        </p:spPr>
        <p:txBody>
          <a:bodyPr wrap="square" rtlCol="0">
            <a:spAutoFit/>
          </a:bodyPr>
          <a:lstStyle/>
          <a:p>
            <a:r>
              <a:rPr lang="en-US" dirty="0" smtClean="0"/>
              <a:t> </a:t>
            </a:r>
          </a:p>
        </p:txBody>
      </p:sp>
      <p:sp>
        <p:nvSpPr>
          <p:cNvPr id="3" name="TextBox 2"/>
          <p:cNvSpPr txBox="1"/>
          <p:nvPr/>
        </p:nvSpPr>
        <p:spPr>
          <a:xfrm>
            <a:off x="-76200" y="830907"/>
            <a:ext cx="8980414" cy="3323987"/>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If a Sailor’s S/EAOS is after the course graduation date, the       Sailor is not eligible for OTT, however they are eligible to request a PG-13 in lieu of OBLISERV to prevent monetary loss and temporarily meet OBLISERV requirements.</a:t>
            </a:r>
          </a:p>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The PG-13 in lieu of OBLISERV allows the Sailor meet OBLISERV requirements temporarily, pending course graduation. Sailor is required to meet OBLISERV upon course graduation or earning NEC.</a:t>
            </a:r>
            <a:endParaRPr lang="en-US" dirty="0" smtClean="0">
              <a:solidFill>
                <a:schemeClr val="bg2"/>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2478398" y="3581400"/>
            <a:ext cx="5187740" cy="2877575"/>
          </a:xfrm>
          <a:prstGeom prst="rect">
            <a:avLst/>
          </a:prstGeom>
        </p:spPr>
      </p:pic>
      <p:sp>
        <p:nvSpPr>
          <p:cNvPr id="5" name="TextBox 4"/>
          <p:cNvSpPr txBox="1"/>
          <p:nvPr/>
        </p:nvSpPr>
        <p:spPr>
          <a:xfrm>
            <a:off x="195452" y="4001006"/>
            <a:ext cx="2228850" cy="1631216"/>
          </a:xfrm>
          <a:prstGeom prst="rect">
            <a:avLst/>
          </a:prstGeom>
          <a:no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NOTE: A request must be sent to BUPERS-328 for approval </a:t>
            </a:r>
            <a:r>
              <a:rPr lang="en-US" sz="1600" b="1" i="1" u="sng" dirty="0" smtClean="0">
                <a:solidFill>
                  <a:schemeClr val="bg1"/>
                </a:solidFill>
                <a:latin typeface="Times New Roman" panose="02020603050405020304" pitchFamily="18" charset="0"/>
                <a:cs typeface="Times New Roman" panose="02020603050405020304" pitchFamily="18" charset="0"/>
              </a:rPr>
              <a:t>PRIOR</a:t>
            </a:r>
            <a:r>
              <a:rPr lang="en-US" sz="1600" b="1" i="1" dirty="0" smtClean="0">
                <a:solidFill>
                  <a:schemeClr val="bg1"/>
                </a:solidFill>
                <a:latin typeface="Times New Roman" panose="02020603050405020304" pitchFamily="18" charset="0"/>
                <a:cs typeface="Times New Roman" panose="02020603050405020304" pitchFamily="18" charset="0"/>
              </a:rPr>
              <a:t> </a:t>
            </a:r>
            <a:r>
              <a:rPr lang="en-US" sz="1400" b="1" i="1" dirty="0" smtClean="0">
                <a:solidFill>
                  <a:schemeClr val="bg1"/>
                </a:solidFill>
                <a:latin typeface="Times New Roman" panose="02020603050405020304" pitchFamily="18" charset="0"/>
                <a:cs typeface="Times New Roman" panose="02020603050405020304" pitchFamily="18" charset="0"/>
              </a:rPr>
              <a:t>to completing a PG-13 in lieu of OBLISERV and submitting to TSC for verification.</a:t>
            </a:r>
            <a:endParaRPr lang="en-US" sz="1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42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60128"/>
            <a:ext cx="7403275"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PG. 13 IN LIEU OF OBLISERV</a:t>
            </a:r>
          </a:p>
        </p:txBody>
      </p:sp>
      <p:sp>
        <p:nvSpPr>
          <p:cNvPr id="2" name="TextBox 1"/>
          <p:cNvSpPr txBox="1"/>
          <p:nvPr/>
        </p:nvSpPr>
        <p:spPr>
          <a:xfrm>
            <a:off x="80324" y="2308235"/>
            <a:ext cx="8890686" cy="369332"/>
          </a:xfrm>
          <a:prstGeom prst="rect">
            <a:avLst/>
          </a:prstGeom>
          <a:noFill/>
        </p:spPr>
        <p:txBody>
          <a:bodyPr wrap="square" rtlCol="0">
            <a:spAutoFit/>
          </a:bodyPr>
          <a:lstStyle/>
          <a:p>
            <a:r>
              <a:rPr lang="en-US" dirty="0" smtClean="0"/>
              <a:t> </a:t>
            </a:r>
          </a:p>
        </p:txBody>
      </p:sp>
      <p:sp>
        <p:nvSpPr>
          <p:cNvPr id="3" name="TextBox 2"/>
          <p:cNvSpPr txBox="1"/>
          <p:nvPr/>
        </p:nvSpPr>
        <p:spPr>
          <a:xfrm>
            <a:off x="609600" y="1060941"/>
            <a:ext cx="8980414" cy="1292662"/>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An approval message will be sent from BUPERS-328 </a:t>
            </a:r>
          </a:p>
          <a:p>
            <a:pPr marL="214313" indent="-214313">
              <a:buFont typeface="Arial" panose="020B0604020202020204" pitchFamily="34" charset="0"/>
              <a:buChar char="•"/>
            </a:pPr>
            <a:endParaRPr lang="en-US" dirty="0">
              <a:solidFill>
                <a:schemeClr val="bg2"/>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i="1" dirty="0" smtClean="0"/>
          </a:p>
          <a:p>
            <a:pPr marL="214313" indent="-214313">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5291383" cy="2590800"/>
          </a:xfrm>
          <a:prstGeom prst="rect">
            <a:avLst/>
          </a:prstGeom>
        </p:spPr>
      </p:pic>
      <p:sp>
        <p:nvSpPr>
          <p:cNvPr id="4" name="TextBox 3"/>
          <p:cNvSpPr txBox="1"/>
          <p:nvPr/>
        </p:nvSpPr>
        <p:spPr>
          <a:xfrm>
            <a:off x="5867400" y="1922381"/>
            <a:ext cx="2507538" cy="738664"/>
          </a:xfrm>
          <a:prstGeom prst="rect">
            <a:avLst/>
          </a:prstGeom>
          <a:no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NOTE: Verify the information in the approval letter is correct prior to generating the PG-13.</a:t>
            </a:r>
            <a:endParaRPr lang="en-US" sz="1400" b="1"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371600" y="4292007"/>
            <a:ext cx="4925810" cy="2489793"/>
          </a:xfrm>
          <a:prstGeom prst="rect">
            <a:avLst/>
          </a:prstGeom>
        </p:spPr>
      </p:pic>
      <p:sp>
        <p:nvSpPr>
          <p:cNvPr id="8" name="TextBox 7"/>
          <p:cNvSpPr txBox="1"/>
          <p:nvPr/>
        </p:nvSpPr>
        <p:spPr>
          <a:xfrm>
            <a:off x="6460520" y="4343400"/>
            <a:ext cx="2646410" cy="1415772"/>
          </a:xfrm>
          <a:prstGeom prst="rect">
            <a:avLst/>
          </a:prstGeom>
          <a:no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NOTE: This is the </a:t>
            </a:r>
            <a:r>
              <a:rPr lang="en-US" sz="1600" b="1" i="1" u="sng" dirty="0" smtClean="0">
                <a:solidFill>
                  <a:schemeClr val="bg1"/>
                </a:solidFill>
                <a:latin typeface="Times New Roman" panose="02020603050405020304" pitchFamily="18" charset="0"/>
                <a:cs typeface="Times New Roman" panose="02020603050405020304" pitchFamily="18" charset="0"/>
              </a:rPr>
              <a:t>ONLY</a:t>
            </a:r>
            <a:r>
              <a:rPr lang="en-US" sz="1400" b="1" i="1" dirty="0" smtClean="0">
                <a:solidFill>
                  <a:schemeClr val="bg1"/>
                </a:solidFill>
                <a:latin typeface="Times New Roman" panose="02020603050405020304" pitchFamily="18" charset="0"/>
                <a:cs typeface="Times New Roman" panose="02020603050405020304" pitchFamily="18" charset="0"/>
              </a:rPr>
              <a:t> authorized PG-13 in lieu of OBLISERV allowed and must only be requested if a Sailor would lose SRB money by executing their OBLISERV.</a:t>
            </a:r>
            <a:endParaRPr lang="en-US" sz="1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497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662" y="-152400"/>
            <a:ext cx="7403275"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COMMON QUESTIONS </a:t>
            </a:r>
          </a:p>
        </p:txBody>
      </p:sp>
      <p:sp>
        <p:nvSpPr>
          <p:cNvPr id="2" name="TextBox 1"/>
          <p:cNvSpPr txBox="1"/>
          <p:nvPr/>
        </p:nvSpPr>
        <p:spPr>
          <a:xfrm>
            <a:off x="80324" y="2308235"/>
            <a:ext cx="8890686" cy="369332"/>
          </a:xfrm>
          <a:prstGeom prst="rect">
            <a:avLst/>
          </a:prstGeom>
          <a:noFill/>
        </p:spPr>
        <p:txBody>
          <a:bodyPr wrap="square" rtlCol="0">
            <a:spAutoFit/>
          </a:bodyPr>
          <a:lstStyle/>
          <a:p>
            <a:r>
              <a:rPr lang="en-US" dirty="0" smtClean="0"/>
              <a:t> </a:t>
            </a:r>
          </a:p>
        </p:txBody>
      </p:sp>
      <p:sp>
        <p:nvSpPr>
          <p:cNvPr id="5" name="Rectangle 4"/>
          <p:cNvSpPr/>
          <p:nvPr/>
        </p:nvSpPr>
        <p:spPr>
          <a:xfrm>
            <a:off x="25399" y="152400"/>
            <a:ext cx="8305800" cy="7191712"/>
          </a:xfrm>
          <a:prstGeom prst="rect">
            <a:avLst/>
          </a:prstGeom>
        </p:spPr>
        <p:txBody>
          <a:bodyPr wrap="square">
            <a:spAutoFit/>
          </a:bodyPr>
          <a:lstStyle/>
          <a:p>
            <a:pPr lvl="0">
              <a:spcBef>
                <a:spcPts val="0"/>
              </a:spcBef>
              <a:spcAft>
                <a:spcPts val="0"/>
              </a:spcAft>
            </a:pPr>
            <a:r>
              <a:rPr lang="en-US" b="1" dirty="0" smtClean="0">
                <a:solidFill>
                  <a:schemeClr val="accent3"/>
                </a:solidFill>
                <a:latin typeface="Times New Roman" panose="02020603050405020304" pitchFamily="18" charset="0"/>
                <a:ea typeface="Times New Roman" panose="02020603050405020304" pitchFamily="18" charset="0"/>
              </a:rPr>
              <a:t> </a:t>
            </a:r>
          </a:p>
          <a:p>
            <a:pPr lvl="0">
              <a:spcBef>
                <a:spcPts val="0"/>
              </a:spcBef>
              <a:spcAft>
                <a:spcPts val="0"/>
              </a:spcAft>
            </a:pPr>
            <a:r>
              <a:rPr lang="en-US" b="1" dirty="0" smtClean="0">
                <a:solidFill>
                  <a:schemeClr val="accent3"/>
                </a:solidFill>
                <a:latin typeface="Times New Roman" panose="02020603050405020304" pitchFamily="18" charset="0"/>
                <a:ea typeface="Times New Roman" panose="02020603050405020304" pitchFamily="18" charset="0"/>
              </a:rPr>
              <a:t>Q.   </a:t>
            </a:r>
            <a:r>
              <a:rPr lang="en-US" sz="1600" dirty="0" smtClean="0">
                <a:solidFill>
                  <a:schemeClr val="accent3"/>
                </a:solidFill>
                <a:latin typeface="Times New Roman" panose="02020603050405020304" pitchFamily="18" charset="0"/>
                <a:ea typeface="Times New Roman" panose="02020603050405020304" pitchFamily="18" charset="0"/>
              </a:rPr>
              <a:t>Who submits the OTT request, the detaching command or the schoolhouse?</a:t>
            </a:r>
          </a:p>
          <a:p>
            <a:pPr lvl="0">
              <a:spcBef>
                <a:spcPts val="0"/>
              </a:spcBef>
              <a:spcAft>
                <a:spcPts val="0"/>
              </a:spcAft>
            </a:pPr>
            <a:r>
              <a:rPr lang="en-US" b="1" dirty="0" smtClean="0">
                <a:solidFill>
                  <a:srgbClr val="00B050"/>
                </a:solidFill>
                <a:latin typeface="Times New Roman" panose="02020603050405020304" pitchFamily="18" charset="0"/>
                <a:ea typeface="Times New Roman" panose="02020603050405020304" pitchFamily="18" charset="0"/>
              </a:rPr>
              <a:t>A</a:t>
            </a:r>
            <a:r>
              <a:rPr lang="en-US" sz="1600" dirty="0" smtClean="0">
                <a:solidFill>
                  <a:srgbClr val="00B050"/>
                </a:solidFill>
                <a:latin typeface="Times New Roman" panose="02020603050405020304" pitchFamily="18" charset="0"/>
                <a:ea typeface="Times New Roman" panose="02020603050405020304" pitchFamily="18" charset="0"/>
              </a:rPr>
              <a:t>.   Remember, OTT is an OBLISERV.  The Sailor shall not detach prior to meeting      OBLISERV requirements, therefore the detaching command is responsible for the OTT         request and/or approval.</a:t>
            </a:r>
          </a:p>
          <a:p>
            <a:pPr>
              <a:spcBef>
                <a:spcPts val="0"/>
              </a:spcBef>
              <a:spcAft>
                <a:spcPts val="0"/>
              </a:spcAft>
            </a:pPr>
            <a:r>
              <a:rPr lang="en-US" b="1" dirty="0" smtClean="0">
                <a:solidFill>
                  <a:schemeClr val="accent3"/>
                </a:solidFill>
                <a:latin typeface="Times New Roman" panose="02020603050405020304" pitchFamily="18" charset="0"/>
                <a:ea typeface="Times New Roman" panose="02020603050405020304" pitchFamily="18" charset="0"/>
              </a:rPr>
              <a:t>Q.</a:t>
            </a:r>
            <a:r>
              <a:rPr lang="en-US" sz="1600" dirty="0" smtClean="0">
                <a:solidFill>
                  <a:schemeClr val="accent3"/>
                </a:solidFill>
                <a:latin typeface="Times New Roman" panose="02020603050405020304" pitchFamily="18" charset="0"/>
                <a:ea typeface="Times New Roman" panose="02020603050405020304" pitchFamily="18" charset="0"/>
              </a:rPr>
              <a:t>   Can the schoolhouse CCC submit the SRB pre-cert for my Sailor?</a:t>
            </a:r>
          </a:p>
          <a:p>
            <a:pPr>
              <a:spcBef>
                <a:spcPts val="0"/>
              </a:spcBef>
              <a:spcAft>
                <a:spcPts val="0"/>
              </a:spcAft>
            </a:pPr>
            <a:r>
              <a:rPr lang="en-US" b="1" dirty="0" smtClean="0">
                <a:solidFill>
                  <a:srgbClr val="00B050"/>
                </a:solidFill>
                <a:latin typeface="Times New Roman" panose="02020603050405020304" pitchFamily="18" charset="0"/>
                <a:ea typeface="Times New Roman" panose="02020603050405020304" pitchFamily="18" charset="0"/>
              </a:rPr>
              <a:t>A.</a:t>
            </a:r>
            <a:r>
              <a:rPr lang="en-US" sz="1600" dirty="0" smtClean="0">
                <a:solidFill>
                  <a:srgbClr val="00B050"/>
                </a:solidFill>
                <a:latin typeface="Times New Roman" panose="02020603050405020304" pitchFamily="18" charset="0"/>
                <a:ea typeface="Times New Roman" panose="02020603050405020304" pitchFamily="18" charset="0"/>
              </a:rPr>
              <a:t>   Yes, however, if the Sailor will not meet the 35 day submission timeline, the detaching CCC should reach out to the schoolhouse.  If in doubt, reach out.</a:t>
            </a:r>
          </a:p>
          <a:p>
            <a:pPr>
              <a:spcBef>
                <a:spcPts val="0"/>
              </a:spcBef>
              <a:spcAft>
                <a:spcPts val="0"/>
              </a:spcAft>
            </a:pPr>
            <a:r>
              <a:rPr lang="en-US" b="1" dirty="0" smtClean="0">
                <a:solidFill>
                  <a:schemeClr val="accent3"/>
                </a:solidFill>
                <a:latin typeface="Times New Roman" panose="02020603050405020304" pitchFamily="18" charset="0"/>
                <a:ea typeface="Times New Roman" panose="02020603050405020304" pitchFamily="18" charset="0"/>
              </a:rPr>
              <a:t>Q.  </a:t>
            </a:r>
            <a:r>
              <a:rPr lang="en-US" sz="1600" dirty="0" smtClean="0">
                <a:solidFill>
                  <a:schemeClr val="accent3"/>
                </a:solidFill>
                <a:latin typeface="Times New Roman" panose="02020603050405020304" pitchFamily="18" charset="0"/>
                <a:ea typeface="Times New Roman" panose="02020603050405020304" pitchFamily="18" charset="0"/>
              </a:rPr>
              <a:t>When is the Sailor required to reenlist?</a:t>
            </a:r>
          </a:p>
          <a:p>
            <a:pPr>
              <a:spcBef>
                <a:spcPts val="0"/>
              </a:spcBef>
              <a:spcAft>
                <a:spcPts val="0"/>
              </a:spcAft>
            </a:pPr>
            <a:r>
              <a:rPr lang="en-US" b="1" dirty="0" smtClean="0">
                <a:solidFill>
                  <a:srgbClr val="00B050"/>
                </a:solidFill>
                <a:latin typeface="Times New Roman" panose="02020603050405020304" pitchFamily="18" charset="0"/>
                <a:ea typeface="Times New Roman" panose="02020603050405020304" pitchFamily="18" charset="0"/>
              </a:rPr>
              <a:t>A.   </a:t>
            </a:r>
            <a:r>
              <a:rPr lang="en-US" sz="1600" dirty="0" smtClean="0">
                <a:solidFill>
                  <a:srgbClr val="00B050"/>
                </a:solidFill>
                <a:latin typeface="Times New Roman" panose="02020603050405020304" pitchFamily="18" charset="0"/>
                <a:ea typeface="Times New Roman" panose="02020603050405020304" pitchFamily="18" charset="0"/>
              </a:rPr>
              <a:t>Reenlistment will occur upon graduation with new rating and/or NEC.</a:t>
            </a:r>
          </a:p>
          <a:p>
            <a:pPr>
              <a:spcBef>
                <a:spcPts val="0"/>
              </a:spcBef>
              <a:spcAft>
                <a:spcPts val="0"/>
              </a:spcAft>
            </a:pPr>
            <a:r>
              <a:rPr lang="en-US" b="1" dirty="0" smtClean="0">
                <a:solidFill>
                  <a:schemeClr val="bg2"/>
                </a:solidFill>
                <a:latin typeface="Times New Roman" panose="02020603050405020304" pitchFamily="18" charset="0"/>
                <a:ea typeface="Times New Roman" panose="02020603050405020304" pitchFamily="18" charset="0"/>
              </a:rPr>
              <a:t>Q.   </a:t>
            </a:r>
            <a:r>
              <a:rPr lang="en-US" sz="1600" dirty="0" smtClean="0">
                <a:solidFill>
                  <a:schemeClr val="bg2"/>
                </a:solidFill>
                <a:latin typeface="Times New Roman" panose="02020603050405020304" pitchFamily="18" charset="0"/>
                <a:ea typeface="Times New Roman" panose="02020603050405020304" pitchFamily="18" charset="0"/>
              </a:rPr>
              <a:t>If a Sailor who is previously approved for an OTT is set back in training with a new graduation date beyond their EAOS, what do I do?</a:t>
            </a:r>
          </a:p>
          <a:p>
            <a:pPr>
              <a:spcBef>
                <a:spcPts val="0"/>
              </a:spcBef>
              <a:spcAft>
                <a:spcPts val="0"/>
              </a:spcAft>
            </a:pPr>
            <a:r>
              <a:rPr lang="en-US" b="1" dirty="0" smtClean="0">
                <a:solidFill>
                  <a:srgbClr val="00B050"/>
                </a:solidFill>
                <a:latin typeface="Times New Roman" panose="02020603050405020304" pitchFamily="18" charset="0"/>
                <a:ea typeface="Times New Roman" panose="02020603050405020304" pitchFamily="18" charset="0"/>
              </a:rPr>
              <a:t>A.   </a:t>
            </a:r>
            <a:r>
              <a:rPr lang="en-US" sz="1600" dirty="0" smtClean="0">
                <a:solidFill>
                  <a:srgbClr val="00B050"/>
                </a:solidFill>
                <a:latin typeface="Times New Roman" panose="02020603050405020304" pitchFamily="18" charset="0"/>
                <a:ea typeface="Times New Roman" panose="02020603050405020304" pitchFamily="18" charset="0"/>
              </a:rPr>
              <a:t>The training command CCC will submit another OTT request to BUPERS-328 with an updated roster showing the new graduation date.  The OTT date will be updated in a new approval letter to reflect the changed date. **Another extension may be required for the Sailor, check the new approval letter**</a:t>
            </a:r>
            <a:endParaRPr lang="en-US" b="1" dirty="0" smtClean="0">
              <a:solidFill>
                <a:srgbClr val="00B050"/>
              </a:solidFill>
              <a:latin typeface="Times New Roman" panose="02020603050405020304" pitchFamily="18" charset="0"/>
              <a:ea typeface="Times New Roman" panose="02020603050405020304" pitchFamily="18" charset="0"/>
            </a:endParaRPr>
          </a:p>
          <a:p>
            <a:pPr>
              <a:spcBef>
                <a:spcPts val="0"/>
              </a:spcBef>
              <a:spcAft>
                <a:spcPts val="0"/>
              </a:spcAft>
            </a:pPr>
            <a:r>
              <a:rPr lang="en-US" b="1" dirty="0" smtClean="0">
                <a:solidFill>
                  <a:schemeClr val="bg2"/>
                </a:solidFill>
                <a:latin typeface="Times New Roman" panose="02020603050405020304" pitchFamily="18" charset="0"/>
                <a:ea typeface="Times New Roman" panose="02020603050405020304" pitchFamily="18" charset="0"/>
              </a:rPr>
              <a:t>Q.    </a:t>
            </a:r>
            <a:r>
              <a:rPr lang="en-US" sz="1600" dirty="0" smtClean="0">
                <a:solidFill>
                  <a:schemeClr val="bg2"/>
                </a:solidFill>
                <a:latin typeface="Times New Roman" panose="02020603050405020304" pitchFamily="18" charset="0"/>
                <a:ea typeface="Times New Roman" panose="02020603050405020304" pitchFamily="18" charset="0"/>
              </a:rPr>
              <a:t>Is the SRB pre-cert a requirement?</a:t>
            </a:r>
            <a:r>
              <a:rPr lang="en-US" sz="1600" dirty="0" smtClean="0">
                <a:solidFill>
                  <a:srgbClr val="00B050"/>
                </a:solidFill>
                <a:latin typeface="Times New Roman" panose="02020603050405020304" pitchFamily="18" charset="0"/>
                <a:ea typeface="Times New Roman" panose="02020603050405020304" pitchFamily="18" charset="0"/>
              </a:rPr>
              <a:t>	</a:t>
            </a:r>
          </a:p>
          <a:p>
            <a:pPr>
              <a:spcBef>
                <a:spcPts val="0"/>
              </a:spcBef>
              <a:spcAft>
                <a:spcPts val="0"/>
              </a:spcAft>
            </a:pPr>
            <a:r>
              <a:rPr lang="en-US" b="1" dirty="0" smtClean="0">
                <a:solidFill>
                  <a:srgbClr val="00B050"/>
                </a:solidFill>
                <a:latin typeface="Times New Roman" panose="02020603050405020304" pitchFamily="18" charset="0"/>
                <a:ea typeface="Times New Roman" panose="02020603050405020304" pitchFamily="18" charset="0"/>
              </a:rPr>
              <a:t>A.    </a:t>
            </a:r>
            <a:r>
              <a:rPr lang="en-US" sz="1600" dirty="0" smtClean="0">
                <a:solidFill>
                  <a:srgbClr val="00B050"/>
                </a:solidFill>
                <a:latin typeface="Times New Roman" panose="02020603050405020304" pitchFamily="18" charset="0"/>
                <a:ea typeface="Times New Roman" panose="02020603050405020304" pitchFamily="18" charset="0"/>
              </a:rPr>
              <a:t>Yes, the CCC needs to communicate with the training command prior to the Sailor arriving to ensure the SRB is handled by the new command.</a:t>
            </a:r>
            <a:endParaRPr lang="en-US" b="1" dirty="0" smtClean="0">
              <a:solidFill>
                <a:srgbClr val="00B050"/>
              </a:solidFill>
              <a:latin typeface="Times New Roman" panose="02020603050405020304" pitchFamily="18" charset="0"/>
              <a:ea typeface="Times New Roman" panose="02020603050405020304" pitchFamily="18" charset="0"/>
            </a:endParaRPr>
          </a:p>
          <a:p>
            <a:pPr defTabSz="685800">
              <a:lnSpc>
                <a:spcPct val="90000"/>
              </a:lnSpc>
              <a:spcBef>
                <a:spcPts val="375"/>
              </a:spcBef>
            </a:pPr>
            <a:r>
              <a:rPr lang="en-US" b="1" dirty="0" smtClean="0">
                <a:solidFill>
                  <a:srgbClr val="FFFEF9"/>
                </a:solidFill>
                <a:latin typeface="Times New Roman" panose="02020603050405020304" pitchFamily="18" charset="0"/>
                <a:cs typeface="Times New Roman" panose="02020603050405020304" pitchFamily="18" charset="0"/>
              </a:rPr>
              <a:t>Q.    </a:t>
            </a:r>
            <a:r>
              <a:rPr lang="en-US" sz="1600" dirty="0" smtClean="0">
                <a:solidFill>
                  <a:srgbClr val="FFFEF9"/>
                </a:solidFill>
                <a:latin typeface="Times New Roman" panose="02020603050405020304" pitchFamily="18" charset="0"/>
                <a:cs typeface="Times New Roman" panose="02020603050405020304" pitchFamily="18" charset="0"/>
              </a:rPr>
              <a:t>If Sailor is dropped from training, are they required to complete their executed extension?</a:t>
            </a:r>
          </a:p>
          <a:p>
            <a:pPr defTabSz="685800">
              <a:lnSpc>
                <a:spcPct val="90000"/>
              </a:lnSpc>
              <a:spcBef>
                <a:spcPts val="375"/>
              </a:spcBef>
            </a:pPr>
            <a:r>
              <a:rPr lang="en-US" b="1" dirty="0" smtClean="0">
                <a:solidFill>
                  <a:srgbClr val="00B050"/>
                </a:solidFill>
                <a:latin typeface="Times New Roman" panose="02020603050405020304" pitchFamily="18" charset="0"/>
                <a:cs typeface="Times New Roman" panose="02020603050405020304" pitchFamily="18" charset="0"/>
              </a:rPr>
              <a:t>A.    </a:t>
            </a:r>
            <a:r>
              <a:rPr lang="en-US" sz="1600" dirty="0" smtClean="0">
                <a:solidFill>
                  <a:srgbClr val="00B050"/>
                </a:solidFill>
                <a:latin typeface="Times New Roman" panose="02020603050405020304" pitchFamily="18" charset="0"/>
                <a:cs typeface="Times New Roman" panose="02020603050405020304" pitchFamily="18" charset="0"/>
              </a:rPr>
              <a:t>Yes, they will be required to complete some or all of the extension IAW MPM 1160-030</a:t>
            </a:r>
            <a:r>
              <a:rPr lang="en-US" sz="1600" dirty="0" smtClean="0">
                <a:solidFill>
                  <a:srgbClr val="FFFEF9"/>
                </a:solidFill>
                <a:latin typeface="Times New Roman" panose="02020603050405020304" pitchFamily="18" charset="0"/>
                <a:cs typeface="Times New Roman" panose="02020603050405020304" pitchFamily="18" charset="0"/>
              </a:rPr>
              <a:t>.</a:t>
            </a:r>
            <a:endParaRPr lang="en-US" b="1" dirty="0" smtClean="0">
              <a:solidFill>
                <a:srgbClr val="FFFEF9"/>
              </a:solidFill>
              <a:latin typeface="Times New Roman" panose="02020603050405020304" pitchFamily="18" charset="0"/>
              <a:cs typeface="Times New Roman" panose="02020603050405020304" pitchFamily="18" charset="0"/>
            </a:endParaRPr>
          </a:p>
          <a:p>
            <a:pPr defTabSz="685800">
              <a:lnSpc>
                <a:spcPct val="90000"/>
              </a:lnSpc>
              <a:spcBef>
                <a:spcPts val="375"/>
              </a:spcBef>
            </a:pPr>
            <a:r>
              <a:rPr lang="en-US" sz="1600" b="1" i="1" dirty="0" smtClean="0">
                <a:solidFill>
                  <a:srgbClr val="FFFF00"/>
                </a:solidFill>
                <a:latin typeface="Times New Roman" panose="02020603050405020304" pitchFamily="18" charset="0"/>
                <a:cs typeface="Times New Roman" panose="02020603050405020304" pitchFamily="18" charset="0"/>
              </a:rPr>
              <a:t>NOTE:  It is good practice to always give your Sailors copies of their paperwork to take            with them to the next command.  This gives the training commands something to work              with when we are helping these Sailors. </a:t>
            </a:r>
            <a:endParaRPr lang="en-US" sz="1600" b="1" i="1" dirty="0">
              <a:solidFill>
                <a:srgbClr val="FFFF00"/>
              </a:solidFill>
              <a:latin typeface="Times New Roman" panose="02020603050405020304" pitchFamily="18" charset="0"/>
              <a:cs typeface="Times New Roman" panose="02020603050405020304" pitchFamily="18" charset="0"/>
            </a:endParaRPr>
          </a:p>
          <a:p>
            <a:pPr marL="285750" indent="-285750">
              <a:spcBef>
                <a:spcPts val="0"/>
              </a:spcBef>
              <a:spcAft>
                <a:spcPts val="0"/>
              </a:spcAft>
              <a:buFont typeface="Arial" panose="020B0604020202020204" pitchFamily="34" charset="0"/>
              <a:buChar char="•"/>
            </a:pPr>
            <a:endParaRPr lang="en-US" sz="1600" dirty="0" smtClean="0">
              <a:solidFill>
                <a:schemeClr val="accent3"/>
              </a:solidFill>
              <a:latin typeface="Times New Roman" panose="02020603050405020304" pitchFamily="18" charset="0"/>
              <a:ea typeface="Times New Roman" panose="02020603050405020304" pitchFamily="18" charset="0"/>
            </a:endParaRPr>
          </a:p>
          <a:p>
            <a:pPr marL="742950" lvl="1" indent="-285750">
              <a:spcBef>
                <a:spcPts val="0"/>
              </a:spcBef>
              <a:spcAft>
                <a:spcPts val="0"/>
              </a:spcAft>
              <a:buFont typeface="Arial" panose="020B0604020202020204" pitchFamily="34" charset="0"/>
              <a:buChar char="•"/>
            </a:pPr>
            <a:endParaRPr lang="en-US" sz="1600" dirty="0">
              <a:solidFill>
                <a:schemeClr val="accent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0107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81000"/>
            <a:ext cx="7403275"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POINTS OF CONTACT</a:t>
            </a:r>
          </a:p>
        </p:txBody>
      </p:sp>
      <p:sp>
        <p:nvSpPr>
          <p:cNvPr id="2" name="TextBox 1"/>
          <p:cNvSpPr txBox="1"/>
          <p:nvPr/>
        </p:nvSpPr>
        <p:spPr>
          <a:xfrm>
            <a:off x="80324" y="2308235"/>
            <a:ext cx="8890686" cy="369332"/>
          </a:xfrm>
          <a:prstGeom prst="rect">
            <a:avLst/>
          </a:prstGeom>
          <a:noFill/>
        </p:spPr>
        <p:txBody>
          <a:bodyPr wrap="square" rtlCol="0">
            <a:spAutoFit/>
          </a:bodyPr>
          <a:lstStyle/>
          <a:p>
            <a:r>
              <a:rPr lang="en-US" dirty="0" smtClean="0"/>
              <a:t> </a:t>
            </a:r>
          </a:p>
        </p:txBody>
      </p:sp>
      <p:sp>
        <p:nvSpPr>
          <p:cNvPr id="9" name="TextBox 8"/>
          <p:cNvSpPr txBox="1"/>
          <p:nvPr/>
        </p:nvSpPr>
        <p:spPr>
          <a:xfrm>
            <a:off x="86186" y="2057400"/>
            <a:ext cx="8897152" cy="369332"/>
          </a:xfrm>
          <a:prstGeom prst="rect">
            <a:avLst/>
          </a:prstGeom>
          <a:noFill/>
        </p:spPr>
        <p:txBody>
          <a:bodyPr wrap="square" rtlCol="0">
            <a:spAutoFit/>
          </a:bodyPr>
          <a:lstStyle/>
          <a:p>
            <a:endParaRPr lang="en-US" dirty="0" smtClean="0"/>
          </a:p>
        </p:txBody>
      </p:sp>
      <p:sp>
        <p:nvSpPr>
          <p:cNvPr id="6" name="TextBox 5"/>
          <p:cNvSpPr txBox="1"/>
          <p:nvPr/>
        </p:nvSpPr>
        <p:spPr>
          <a:xfrm>
            <a:off x="457200" y="1676400"/>
            <a:ext cx="8686800" cy="3908762"/>
          </a:xfrm>
          <a:prstGeom prst="rect">
            <a:avLst/>
          </a:prstGeom>
          <a:noFill/>
        </p:spPr>
        <p:txBody>
          <a:bodyPr wrap="square" rtlCol="0">
            <a:spAutoFit/>
          </a:bodyPr>
          <a:lstStyle/>
          <a:p>
            <a:r>
              <a:rPr lang="en-US" sz="1200" b="1" u="sng" dirty="0" smtClean="0">
                <a:latin typeface="Times New Roman" panose="02020603050405020304" pitchFamily="18" charset="0"/>
                <a:cs typeface="Times New Roman" panose="02020603050405020304" pitchFamily="18" charset="0"/>
              </a:rPr>
              <a:t>MYNAVY CAREER CENTER (MNCC)</a:t>
            </a:r>
            <a:r>
              <a:rPr lang="en-US" sz="1200" b="1" dirty="0" smtClean="0">
                <a:latin typeface="Times New Roman" panose="02020603050405020304" pitchFamily="18" charset="0"/>
                <a:cs typeface="Times New Roman" panose="02020603050405020304" pitchFamily="18" charset="0"/>
              </a:rPr>
              <a:t>			</a:t>
            </a:r>
            <a:r>
              <a:rPr lang="en-US" sz="1200" b="1" u="sng" dirty="0" smtClean="0">
                <a:latin typeface="Times New Roman" panose="02020603050405020304" pitchFamily="18" charset="0"/>
                <a:cs typeface="Times New Roman" panose="02020603050405020304" pitchFamily="18" charset="0"/>
              </a:rPr>
              <a:t>BUPERS-328 </a:t>
            </a:r>
          </a:p>
          <a:p>
            <a:r>
              <a:rPr lang="en-US" sz="1200" b="1" dirty="0" smtClean="0">
                <a:latin typeface="Times New Roman" panose="02020603050405020304" pitchFamily="18" charset="0"/>
                <a:cs typeface="Times New Roman" panose="02020603050405020304" pitchFamily="18" charset="0"/>
              </a:rPr>
              <a:t>(901) 874 - 6622</a:t>
            </a:r>
            <a:r>
              <a:rPr lang="en-US" sz="1200" b="1" dirty="0" smtClean="0">
                <a:solidFill>
                  <a:schemeClr val="bg1"/>
                </a:solidFill>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(901) 874 - 3048</a:t>
            </a:r>
          </a:p>
          <a:p>
            <a:r>
              <a:rPr lang="en-US" sz="1200" b="1" dirty="0" smtClean="0">
                <a:solidFill>
                  <a:schemeClr val="bg1"/>
                </a:solidFill>
                <a:latin typeface="Times New Roman" panose="02020603050405020304" pitchFamily="18" charset="0"/>
                <a:cs typeface="Times New Roman" panose="02020603050405020304" pitchFamily="18" charset="0"/>
                <a:hlinkClick r:id="rId2"/>
              </a:rPr>
              <a:t>ASKMNCC.FCT@NAVY.MIL</a:t>
            </a:r>
            <a:r>
              <a:rPr lang="en-US" sz="1200" b="1" dirty="0">
                <a:solidFill>
                  <a:schemeClr val="bg1"/>
                </a:solidFill>
                <a:latin typeface="Times New Roman" panose="02020603050405020304" pitchFamily="18" charset="0"/>
                <a:cs typeface="Times New Roman" panose="02020603050405020304" pitchFamily="18" charset="0"/>
              </a:rPr>
              <a:t>			</a:t>
            </a:r>
            <a:r>
              <a:rPr lang="en-US" sz="1200" b="1" dirty="0" smtClean="0">
                <a:solidFill>
                  <a:schemeClr val="bg1"/>
                </a:solidFill>
                <a:latin typeface="Times New Roman" panose="02020603050405020304" pitchFamily="18" charset="0"/>
                <a:cs typeface="Times New Roman" panose="02020603050405020304" pitchFamily="18" charset="0"/>
                <a:hlinkClick r:id="rId3"/>
              </a:rPr>
              <a:t>MILL_RE_EXT_CONV@NAVY.MIL</a:t>
            </a:r>
            <a:endParaRPr lang="en-US" sz="1200" b="1" dirty="0" smtClean="0">
              <a:solidFill>
                <a:schemeClr val="bg1"/>
              </a:solidFill>
              <a:latin typeface="Times New Roman" panose="02020603050405020304" pitchFamily="18" charset="0"/>
              <a:cs typeface="Times New Roman" panose="02020603050405020304" pitchFamily="18" charset="0"/>
            </a:endParaRPr>
          </a:p>
          <a:p>
            <a:endParaRPr lang="en-US" sz="1200" b="1" dirty="0">
              <a:solidFill>
                <a:schemeClr val="bg1"/>
              </a:solidFill>
              <a:latin typeface="Times New Roman" panose="02020603050405020304" pitchFamily="18" charset="0"/>
              <a:cs typeface="Times New Roman" panose="02020603050405020304" pitchFamily="18" charset="0"/>
            </a:endParaRP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u="sng" dirty="0" smtClean="0">
                <a:latin typeface="Times New Roman" panose="02020603050405020304" pitchFamily="18" charset="0"/>
                <a:cs typeface="Times New Roman" panose="02020603050405020304" pitchFamily="18" charset="0"/>
              </a:rPr>
              <a:t>SRB HELP DESK  </a:t>
            </a:r>
            <a:r>
              <a:rPr lang="en-US" sz="1200" b="1" dirty="0" smtClean="0">
                <a:latin typeface="Times New Roman" panose="02020603050405020304" pitchFamily="18" charset="0"/>
                <a:cs typeface="Times New Roman" panose="02020603050405020304" pitchFamily="18" charset="0"/>
              </a:rPr>
              <a:t>				</a:t>
            </a:r>
            <a:r>
              <a:rPr lang="en-US" sz="1200" b="1" u="sng" dirty="0" smtClean="0">
                <a:latin typeface="Times New Roman" panose="02020603050405020304" pitchFamily="18" charset="0"/>
                <a:cs typeface="Times New Roman" panose="02020603050405020304" pitchFamily="18" charset="0"/>
              </a:rPr>
              <a:t>NETC FORCE CAREER COUNSELOR </a:t>
            </a:r>
            <a:endParaRPr lang="en-US" sz="1200" b="1" u="sng"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(901) 874 - 3215</a:t>
            </a:r>
            <a:r>
              <a:rPr lang="en-US" sz="1200" b="1" dirty="0" smtClean="0">
                <a:solidFill>
                  <a:schemeClr val="bg1"/>
                </a:solidFill>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(850) 452 - 4070 </a:t>
            </a:r>
          </a:p>
          <a:p>
            <a:r>
              <a:rPr lang="en-US" sz="1200" b="1" dirty="0" smtClean="0">
                <a:solidFill>
                  <a:schemeClr val="bg1"/>
                </a:solidFill>
                <a:latin typeface="Times New Roman" panose="02020603050405020304" pitchFamily="18" charset="0"/>
                <a:cs typeface="Times New Roman" panose="02020603050405020304" pitchFamily="18" charset="0"/>
                <a:hlinkClick r:id="rId4"/>
              </a:rPr>
              <a:t>MILL_INCEN_PAYS.FCT@NAVY.MIL</a:t>
            </a:r>
            <a:r>
              <a:rPr lang="en-US" sz="1200" b="1" dirty="0" smtClean="0">
                <a:solidFill>
                  <a:schemeClr val="bg1"/>
                </a:solidFill>
                <a:latin typeface="Times New Roman" panose="02020603050405020304" pitchFamily="18" charset="0"/>
                <a:cs typeface="Times New Roman" panose="02020603050405020304" pitchFamily="18" charset="0"/>
              </a:rPr>
              <a:t>			</a:t>
            </a:r>
            <a:r>
              <a:rPr lang="en-US" sz="1200" b="1" u="sng" dirty="0" smtClean="0">
                <a:solidFill>
                  <a:schemeClr val="bg1"/>
                </a:solidFill>
                <a:latin typeface="Times New Roman" panose="02020603050405020304" pitchFamily="18" charset="0"/>
                <a:cs typeface="Times New Roman" panose="02020603050405020304" pitchFamily="18" charset="0"/>
                <a:hlinkClick r:id="rId5"/>
              </a:rPr>
              <a:t>MARCELO.ALMONTE.MIL@US.NAVY.MIL</a:t>
            </a:r>
            <a:endParaRPr lang="en-US" sz="1200" b="1" u="sng" dirty="0" smtClean="0">
              <a:solidFill>
                <a:schemeClr val="bg1"/>
              </a:solidFill>
              <a:latin typeface="Times New Roman" panose="02020603050405020304" pitchFamily="18" charset="0"/>
              <a:cs typeface="Times New Roman" panose="02020603050405020304" pitchFamily="18" charset="0"/>
            </a:endParaRPr>
          </a:p>
          <a:p>
            <a:endParaRPr lang="en-US" sz="1200" b="1" u="sng" dirty="0" smtClean="0">
              <a:solidFill>
                <a:schemeClr val="bg1"/>
              </a:solidFill>
              <a:latin typeface="Times New Roman" panose="02020603050405020304" pitchFamily="18" charset="0"/>
              <a:cs typeface="Times New Roman" panose="02020603050405020304" pitchFamily="18" charset="0"/>
            </a:endParaRPr>
          </a:p>
          <a:p>
            <a:r>
              <a:rPr lang="en-US" sz="1200" b="1" u="sng" dirty="0" smtClean="0">
                <a:latin typeface="Times New Roman" panose="02020603050405020304" pitchFamily="18" charset="0"/>
                <a:cs typeface="Times New Roman" panose="02020603050405020304" pitchFamily="18" charset="0"/>
              </a:rPr>
              <a:t>CIWT </a:t>
            </a:r>
            <a:r>
              <a:rPr lang="en-US" sz="1200" b="1" u="sng" dirty="0" smtClean="0">
                <a:latin typeface="Times New Roman" panose="02020603050405020304" pitchFamily="18" charset="0"/>
                <a:cs typeface="Times New Roman" panose="02020603050405020304" pitchFamily="18" charset="0"/>
              </a:rPr>
              <a:t>ISIC CCC</a:t>
            </a:r>
            <a:r>
              <a:rPr lang="en-US" sz="1200" dirty="0" smtClean="0">
                <a:latin typeface="Times New Roman" panose="02020603050405020304" pitchFamily="18" charset="0"/>
                <a:cs typeface="Times New Roman" panose="02020603050405020304" pitchFamily="18" charset="0"/>
              </a:rPr>
              <a:t>				</a:t>
            </a:r>
            <a:r>
              <a:rPr lang="en-US" sz="1200" b="1" u="sng" dirty="0" err="1" smtClean="0">
                <a:latin typeface="Times New Roman" panose="02020603050405020304" pitchFamily="18" charset="0"/>
                <a:cs typeface="Times New Roman" panose="02020603050405020304" pitchFamily="18" charset="0"/>
              </a:rPr>
              <a:t>CEODD</a:t>
            </a:r>
            <a:r>
              <a:rPr lang="en-US" sz="1200" b="1" u="sng" dirty="0" smtClean="0">
                <a:latin typeface="Times New Roman" panose="02020603050405020304" pitchFamily="18" charset="0"/>
                <a:cs typeface="Times New Roman" panose="02020603050405020304" pitchFamily="18" charset="0"/>
              </a:rPr>
              <a:t> </a:t>
            </a:r>
            <a:r>
              <a:rPr lang="en-US" sz="1200" b="1" u="sng" dirty="0" smtClean="0">
                <a:latin typeface="Times New Roman" panose="02020603050405020304" pitchFamily="18" charset="0"/>
                <a:cs typeface="Times New Roman" panose="02020603050405020304" pitchFamily="18" charset="0"/>
              </a:rPr>
              <a:t>ISIC CCC</a:t>
            </a:r>
          </a:p>
          <a:p>
            <a:r>
              <a:rPr lang="en-US" sz="1200" b="1" dirty="0" smtClean="0">
                <a:latin typeface="Times New Roman" panose="02020603050405020304" pitchFamily="18" charset="0"/>
                <a:cs typeface="Times New Roman" panose="02020603050405020304" pitchFamily="18" charset="0"/>
              </a:rPr>
              <a:t>(850) 452 – 6642</a:t>
            </a:r>
            <a:r>
              <a:rPr lang="en-US" sz="1200" b="1" dirty="0" smtClean="0">
                <a:solidFill>
                  <a:schemeClr val="bg1"/>
                </a:solidFill>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(850)-885-0575</a:t>
            </a:r>
            <a:r>
              <a:rPr lang="en-US" sz="1200" b="1" dirty="0" smtClean="0">
                <a:solidFill>
                  <a:schemeClr val="bg1"/>
                </a:solidFill>
                <a:latin typeface="Times New Roman" panose="02020603050405020304" pitchFamily="18" charset="0"/>
                <a:cs typeface="Times New Roman" panose="02020603050405020304" pitchFamily="18" charset="0"/>
              </a:rPr>
              <a:t>			</a:t>
            </a:r>
          </a:p>
          <a:p>
            <a:r>
              <a:rPr lang="en-US" sz="1200" b="1" u="sng" dirty="0" smtClean="0">
                <a:solidFill>
                  <a:schemeClr val="bg1"/>
                </a:solidFill>
                <a:latin typeface="Times New Roman" panose="02020603050405020304" pitchFamily="18" charset="0"/>
                <a:cs typeface="Times New Roman" panose="02020603050405020304" pitchFamily="18" charset="0"/>
                <a:hlinkClick r:id="rId6"/>
              </a:rPr>
              <a:t>TRAVIS.A.GREELEY.MIL@US.NAVY.MIL</a:t>
            </a:r>
            <a:r>
              <a:rPr lang="en-US" sz="1200" b="1" dirty="0" smtClean="0">
                <a:solidFill>
                  <a:schemeClr val="bg1"/>
                </a:solidFill>
                <a:latin typeface="Times New Roman" panose="02020603050405020304" pitchFamily="18" charset="0"/>
                <a:cs typeface="Times New Roman" panose="02020603050405020304" pitchFamily="18" charset="0"/>
              </a:rPr>
              <a:t>                                          </a:t>
            </a:r>
            <a:r>
              <a:rPr lang="en-US" sz="1200" b="1" u="sng" dirty="0" smtClean="0">
                <a:solidFill>
                  <a:schemeClr val="bg1"/>
                </a:solidFill>
                <a:latin typeface="Times New Roman" panose="02020603050405020304" pitchFamily="18" charset="0"/>
                <a:cs typeface="Times New Roman" panose="02020603050405020304" pitchFamily="18" charset="0"/>
                <a:hlinkClick r:id="rId7"/>
              </a:rPr>
              <a:t>DAVID.B.BUTLER10.MIL@US.NAVY.MIL</a:t>
            </a:r>
            <a:endParaRPr lang="en-US" sz="1200" b="1" u="sng" dirty="0" smtClean="0">
              <a:solidFill>
                <a:schemeClr val="bg1"/>
              </a:solidFill>
              <a:latin typeface="Times New Roman" panose="02020603050405020304" pitchFamily="18" charset="0"/>
              <a:cs typeface="Times New Roman" panose="02020603050405020304" pitchFamily="18" charset="0"/>
            </a:endParaRPr>
          </a:p>
          <a:p>
            <a:r>
              <a:rPr lang="en-US" sz="1200" b="1" u="sng" dirty="0" smtClean="0">
                <a:solidFill>
                  <a:schemeClr val="bg1"/>
                </a:solidFill>
                <a:latin typeface="Times New Roman" panose="02020603050405020304" pitchFamily="18" charset="0"/>
                <a:cs typeface="Times New Roman" panose="02020603050405020304" pitchFamily="18" charset="0"/>
              </a:rPr>
              <a:t>  </a:t>
            </a:r>
            <a:endParaRPr lang="en-US" sz="1200" b="1" u="sng" dirty="0">
              <a:solidFill>
                <a:schemeClr val="bg1"/>
              </a:solidFill>
              <a:latin typeface="Times New Roman" panose="02020603050405020304" pitchFamily="18" charset="0"/>
              <a:cs typeface="Times New Roman" panose="02020603050405020304" pitchFamily="18" charset="0"/>
            </a:endParaRPr>
          </a:p>
          <a:p>
            <a:r>
              <a:rPr lang="en-US" sz="1200" b="1" u="sng" dirty="0" smtClean="0">
                <a:latin typeface="Times New Roman" panose="02020603050405020304" pitchFamily="18" charset="0"/>
                <a:cs typeface="Times New Roman" panose="02020603050405020304" pitchFamily="18" charset="0"/>
              </a:rPr>
              <a:t>IWTC CORRY STATION CCC</a:t>
            </a:r>
            <a:r>
              <a:rPr lang="en-US" sz="1200" b="1" dirty="0" smtClean="0">
                <a:latin typeface="Times New Roman" panose="02020603050405020304" pitchFamily="18" charset="0"/>
                <a:cs typeface="Times New Roman" panose="02020603050405020304" pitchFamily="18" charset="0"/>
              </a:rPr>
              <a:t>                                                                 </a:t>
            </a:r>
            <a:r>
              <a:rPr lang="en-US" sz="1200" b="1" u="sng" dirty="0" smtClean="0">
                <a:latin typeface="Times New Roman" panose="02020603050405020304" pitchFamily="18" charset="0"/>
                <a:cs typeface="Times New Roman" panose="02020603050405020304" pitchFamily="18" charset="0"/>
              </a:rPr>
              <a:t>SWSCOLCOM ISIC CCC</a:t>
            </a:r>
          </a:p>
          <a:p>
            <a:r>
              <a:rPr lang="en-US" sz="1200" b="1" dirty="0" smtClean="0">
                <a:latin typeface="Times New Roman" panose="02020603050405020304" pitchFamily="18" charset="0"/>
                <a:cs typeface="Times New Roman" panose="02020603050405020304" pitchFamily="18" charset="0"/>
              </a:rPr>
              <a:t>(850)-452-6218			</a:t>
            </a:r>
            <a:r>
              <a:rPr lang="en-US"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(401)-841-7161</a:t>
            </a:r>
            <a:r>
              <a:rPr lang="en-US" sz="1200" b="1" dirty="0" smtClean="0">
                <a:solidFill>
                  <a:schemeClr val="bg1"/>
                </a:solidFill>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hlinkClick r:id="rId8"/>
              </a:rPr>
              <a:t>IWTC_CRRY_CCC@US.NAVY.MIL</a:t>
            </a:r>
            <a:r>
              <a:rPr lang="en-US" sz="1200" b="1"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hlinkClick r:id="rId9"/>
              </a:rPr>
              <a:t>TIFFANY.A.MIDKIFF.MIL@US.NAVY.MIL</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  </a:t>
            </a:r>
          </a:p>
          <a:p>
            <a:endParaRPr lang="en-US" sz="1200" b="1" dirty="0">
              <a:latin typeface="Times New Roman" panose="02020603050405020304" pitchFamily="18" charset="0"/>
              <a:cs typeface="Times New Roman" panose="02020603050405020304" pitchFamily="18" charset="0"/>
            </a:endParaRPr>
          </a:p>
          <a:p>
            <a:endParaRPr lang="en-US" sz="1600" dirty="0" smtClean="0"/>
          </a:p>
          <a:p>
            <a:pPr lvl="1"/>
            <a:r>
              <a:rPr lang="en-US" sz="1600" dirty="0" smtClean="0"/>
              <a:t> </a:t>
            </a:r>
            <a:endParaRPr lang="en-US" sz="1600" dirty="0"/>
          </a:p>
        </p:txBody>
      </p:sp>
    </p:spTree>
    <p:extLst>
      <p:ext uri="{BB962C8B-B14F-4D97-AF65-F5344CB8AC3E}">
        <p14:creationId xmlns:p14="http://schemas.microsoft.com/office/powerpoint/2010/main" val="1388513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6954474"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ENABLING OBJECTIVES</a:t>
            </a:r>
          </a:p>
        </p:txBody>
      </p:sp>
      <p:sp>
        <p:nvSpPr>
          <p:cNvPr id="3" name="TextBox 2"/>
          <p:cNvSpPr txBox="1"/>
          <p:nvPr/>
        </p:nvSpPr>
        <p:spPr>
          <a:xfrm>
            <a:off x="152400" y="1524000"/>
            <a:ext cx="8449811" cy="2539157"/>
          </a:xfrm>
          <a:prstGeom prst="rect">
            <a:avLst/>
          </a:prstGeom>
          <a:noFill/>
        </p:spPr>
        <p:txBody>
          <a:bodyPr wrap="square" rtlCol="0">
            <a:spAutoFit/>
          </a:bodyPr>
          <a:lstStyle/>
          <a:p>
            <a:pPr marL="214313" indent="-214313">
              <a:buFont typeface="Arial" panose="020B0604020202020204" pitchFamily="34" charset="0"/>
              <a:buChar char="•"/>
            </a:pPr>
            <a:r>
              <a:rPr lang="en-US" sz="2400" dirty="0" smtClean="0">
                <a:solidFill>
                  <a:schemeClr val="bg2"/>
                </a:solidFill>
                <a:latin typeface="Times New Roman" panose="02020603050405020304" pitchFamily="18" charset="0"/>
                <a:cs typeface="Times New Roman" panose="02020603050405020304" pitchFamily="18" charset="0"/>
              </a:rPr>
              <a:t>DEFINE </a:t>
            </a:r>
            <a:r>
              <a:rPr lang="en-US" sz="2400" dirty="0">
                <a:solidFill>
                  <a:schemeClr val="bg2"/>
                </a:solidFill>
                <a:latin typeface="Times New Roman" panose="02020603050405020304" pitchFamily="18" charset="0"/>
                <a:cs typeface="Times New Roman" panose="02020603050405020304" pitchFamily="18" charset="0"/>
              </a:rPr>
              <a:t>Obliserv to Train (OTT</a:t>
            </a:r>
            <a:r>
              <a:rPr lang="en-US" sz="2400" dirty="0" smtClean="0">
                <a:solidFill>
                  <a:schemeClr val="bg2"/>
                </a:solidFill>
                <a:latin typeface="Times New Roman" panose="02020603050405020304" pitchFamily="18" charset="0"/>
                <a:cs typeface="Times New Roman" panose="02020603050405020304" pitchFamily="18" charset="0"/>
              </a:rPr>
              <a:t>)</a:t>
            </a:r>
          </a:p>
          <a:p>
            <a:pPr marL="214313" indent="-214313">
              <a:buFont typeface="Arial" panose="020B0604020202020204" pitchFamily="34" charset="0"/>
              <a:buChar char="•"/>
            </a:pPr>
            <a:r>
              <a:rPr lang="en-US" sz="2400" dirty="0" smtClean="0">
                <a:solidFill>
                  <a:schemeClr val="bg2"/>
                </a:solidFill>
                <a:latin typeface="Times New Roman" panose="02020603050405020304" pitchFamily="18" charset="0"/>
                <a:cs typeface="Times New Roman" panose="02020603050405020304" pitchFamily="18" charset="0"/>
              </a:rPr>
              <a:t>IDENTIFY when OTT is authorized</a:t>
            </a:r>
            <a:endParaRPr lang="en-US" sz="2400" dirty="0">
              <a:solidFill>
                <a:schemeClr val="bg2"/>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DEFINE pg. 13 in Lieu of Obliserv</a:t>
            </a:r>
          </a:p>
          <a:p>
            <a:pPr marL="214313" indent="-214313">
              <a:buFont typeface="Arial" panose="020B0604020202020204" pitchFamily="34" charset="0"/>
              <a:buChar char="•"/>
            </a:pPr>
            <a:r>
              <a:rPr lang="en-US" sz="2400" dirty="0" smtClean="0">
                <a:solidFill>
                  <a:schemeClr val="bg2"/>
                </a:solidFill>
                <a:latin typeface="Times New Roman" panose="02020603050405020304" pitchFamily="18" charset="0"/>
                <a:cs typeface="Times New Roman" panose="02020603050405020304" pitchFamily="18" charset="0"/>
              </a:rPr>
              <a:t>IDENTIFY </a:t>
            </a:r>
            <a:r>
              <a:rPr lang="en-US" sz="2400" dirty="0">
                <a:solidFill>
                  <a:schemeClr val="bg2"/>
                </a:solidFill>
                <a:latin typeface="Times New Roman" panose="02020603050405020304" pitchFamily="18" charset="0"/>
                <a:cs typeface="Times New Roman" panose="02020603050405020304" pitchFamily="18" charset="0"/>
              </a:rPr>
              <a:t>when pg. 13 in Lieu of Obliserv is </a:t>
            </a:r>
            <a:r>
              <a:rPr lang="en-US" sz="2400" dirty="0" smtClean="0">
                <a:solidFill>
                  <a:schemeClr val="bg2"/>
                </a:solidFill>
                <a:latin typeface="Times New Roman" panose="02020603050405020304" pitchFamily="18" charset="0"/>
                <a:cs typeface="Times New Roman" panose="02020603050405020304" pitchFamily="18" charset="0"/>
              </a:rPr>
              <a:t>authorized </a:t>
            </a:r>
            <a:endParaRPr lang="en-US" sz="2400" dirty="0">
              <a:solidFill>
                <a:schemeClr val="bg2"/>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400" dirty="0" smtClean="0">
                <a:solidFill>
                  <a:schemeClr val="bg2"/>
                </a:solidFill>
                <a:latin typeface="Times New Roman" panose="02020603050405020304" pitchFamily="18" charset="0"/>
                <a:cs typeface="Times New Roman" panose="02020603050405020304" pitchFamily="18" charset="0"/>
              </a:rPr>
              <a:t>DEFINE </a:t>
            </a:r>
            <a:r>
              <a:rPr lang="en-US" sz="2400" dirty="0">
                <a:solidFill>
                  <a:schemeClr val="bg2"/>
                </a:solidFill>
                <a:latin typeface="Times New Roman" panose="02020603050405020304" pitchFamily="18" charset="0"/>
                <a:cs typeface="Times New Roman" panose="02020603050405020304" pitchFamily="18" charset="0"/>
              </a:rPr>
              <a:t>a Conditional Reenlistment</a:t>
            </a:r>
          </a:p>
          <a:p>
            <a:pPr marL="214313" indent="-214313">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IDENTIFY when a Conditional Reenlistment is </a:t>
            </a:r>
            <a:r>
              <a:rPr lang="en-US" sz="2400" dirty="0" smtClean="0">
                <a:solidFill>
                  <a:schemeClr val="bg2"/>
                </a:solidFill>
                <a:latin typeface="Times New Roman" panose="02020603050405020304" pitchFamily="18" charset="0"/>
                <a:cs typeface="Times New Roman" panose="02020603050405020304" pitchFamily="18" charset="0"/>
              </a:rPr>
              <a:t>authorized </a:t>
            </a:r>
            <a:endParaRPr lang="en-US" sz="2400" dirty="0">
              <a:solidFill>
                <a:schemeClr val="bg2"/>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26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DB54E366-8A39-AC7E-F50A-58B9FF1E587E}"/>
              </a:ext>
            </a:extLst>
          </p:cNvPr>
          <p:cNvSpPr>
            <a:spLocks noGrp="1" noChangeArrowheads="1"/>
          </p:cNvSpPr>
          <p:nvPr>
            <p:ph type="title"/>
          </p:nvPr>
        </p:nvSpPr>
        <p:spPr>
          <a:xfrm>
            <a:off x="615950" y="304800"/>
            <a:ext cx="7886700" cy="777875"/>
          </a:xfrm>
        </p:spPr>
        <p:txBody>
          <a:bodyPr/>
          <a:lstStyle/>
          <a:p>
            <a:pPr eaLnBrk="1" hangingPunct="1"/>
            <a:r>
              <a:rPr lang="en-US" altLang="en-US" sz="4000" u="sng" dirty="0" smtClean="0">
                <a:latin typeface="Times New Roman" panose="02020603050405020304" pitchFamily="18" charset="0"/>
                <a:cs typeface="Times New Roman" panose="02020603050405020304" pitchFamily="18" charset="0"/>
              </a:rPr>
              <a:t>References</a:t>
            </a:r>
            <a:endParaRPr lang="en-US" altLang="en-US" sz="4000" u="sng" dirty="0">
              <a:latin typeface="Times New Roman" panose="02020603050405020304" pitchFamily="18" charset="0"/>
              <a:cs typeface="Times New Roman" panose="02020603050405020304" pitchFamily="18" charset="0"/>
            </a:endParaRPr>
          </a:p>
        </p:txBody>
      </p:sp>
      <p:sp>
        <p:nvSpPr>
          <p:cNvPr id="5123" name="Rectangle 1027">
            <a:extLst>
              <a:ext uri="{FF2B5EF4-FFF2-40B4-BE49-F238E27FC236}">
                <a16:creationId xmlns:a16="http://schemas.microsoft.com/office/drawing/2014/main" id="{1F4CC643-C97F-03B7-B02C-FB381C1F1CDB}"/>
              </a:ext>
            </a:extLst>
          </p:cNvPr>
          <p:cNvSpPr>
            <a:spLocks noGrp="1" noChangeArrowheads="1"/>
          </p:cNvSpPr>
          <p:nvPr>
            <p:ph idx="1"/>
          </p:nvPr>
        </p:nvSpPr>
        <p:spPr>
          <a:xfrm>
            <a:off x="444500" y="1371600"/>
            <a:ext cx="8229600" cy="4800600"/>
          </a:xfrm>
        </p:spPr>
        <p:txBody>
          <a:bodyPr rtlCol="0">
            <a:normAutofit fontScale="92500" lnSpcReduction="10000"/>
          </a:bodyPr>
          <a:lstStyle/>
          <a:p>
            <a:pPr eaLnBrk="1" fontAlgn="auto" hangingPunct="1">
              <a:spcAft>
                <a:spcPts val="0"/>
              </a:spcAft>
              <a:defRPr/>
            </a:pPr>
            <a:r>
              <a:rPr lang="en-US" altLang="en-US" sz="2600" dirty="0" err="1"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MyNavy</a:t>
            </a: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HR SRB SDAP Enlisted </a:t>
            </a:r>
            <a:r>
              <a:rPr lang="en-US" altLang="en-US" sz="260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Bonus </a:t>
            </a: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section: </a:t>
            </a:r>
            <a:r>
              <a:rPr lang="en-US" altLang="en-US" sz="260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hlinkClick r:id="rId3"/>
              </a:rPr>
              <a:t>https://www.mynavyhr.navy.mil/Career-Management/Community-Management/Enlisted-Career-Admin/SRB-SDAP-Enl-Bonus</a:t>
            </a: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hlinkClick r:id="rId3"/>
              </a:rPr>
              <a:t>/</a:t>
            </a: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a:t>
            </a:r>
          </a:p>
          <a:p>
            <a:pPr eaLnBrk="1" fontAlgn="auto" hangingPunct="1">
              <a:spcAft>
                <a:spcPts val="0"/>
              </a:spcAft>
              <a:defRPr/>
            </a:pPr>
            <a:r>
              <a:rPr lang="en-US" altLang="en-US" sz="260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MILPERSMAN 1160-030, Enlistments and Reenlistments Under Continuous Service </a:t>
            </a: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Conditions</a:t>
            </a:r>
          </a:p>
          <a:p>
            <a:pPr eaLnBrk="1" fontAlgn="auto" hangingPunct="1">
              <a:spcAft>
                <a:spcPts val="0"/>
              </a:spcAft>
              <a:defRPr/>
            </a:pP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MILPERSMAN 1160-040, Extension of Enlistments</a:t>
            </a:r>
          </a:p>
          <a:p>
            <a:pPr eaLnBrk="1" fontAlgn="auto" hangingPunct="1">
              <a:spcAft>
                <a:spcPts val="0"/>
              </a:spcAft>
              <a:defRPr/>
            </a:pPr>
            <a:r>
              <a:rPr lang="en-US" altLang="en-US" sz="260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MILPERSMAN 1306-106, Time on Station (TOS) and Retainability Obligated Service (OBLISERV</a:t>
            </a: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a:t>
            </a:r>
          </a:p>
          <a:p>
            <a:pPr eaLnBrk="1" fontAlgn="auto" hangingPunct="1">
              <a:spcAft>
                <a:spcPts val="0"/>
              </a:spcAft>
              <a:defRPr/>
            </a:pP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MILPERSMAN </a:t>
            </a:r>
            <a:r>
              <a:rPr lang="en-US" altLang="en-US" sz="260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1306-604, Active Obligated Service (Obliserv) for Service </a:t>
            </a: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Schools</a:t>
            </a:r>
          </a:p>
          <a:p>
            <a:pPr eaLnBrk="1" fontAlgn="auto" hangingPunct="1">
              <a:spcAft>
                <a:spcPts val="0"/>
              </a:spcAft>
              <a:defRPr/>
            </a:pPr>
            <a:r>
              <a:rPr lang="en-US" altLang="en-US" sz="2600"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OPNAVINST </a:t>
            </a:r>
            <a:r>
              <a:rPr lang="en-US" altLang="en-US" sz="2600"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1160.8 (series), Selective Reenlistment Bonus Program</a:t>
            </a:r>
          </a:p>
          <a:p>
            <a:pPr eaLnBrk="1" fontAlgn="auto" hangingPunct="1">
              <a:spcAft>
                <a:spcPts val="0"/>
              </a:spcAft>
              <a:defRPr/>
            </a:pPr>
            <a:endParaRPr lang="en-US" altLang="en-US" sz="3200" dirty="0">
              <a:solidFill>
                <a:schemeClr val="accent3"/>
              </a:solidFill>
              <a:ea typeface="Tahoma" panose="020B0604030504040204" pitchFamily="34" charset="0"/>
              <a:cs typeface="Tahoma" panose="020B0604030504040204" pitchFamily="34" charset="0"/>
            </a:endParaRPr>
          </a:p>
          <a:p>
            <a:pPr marL="0" indent="0" eaLnBrk="1" fontAlgn="auto" hangingPunct="1">
              <a:spcAft>
                <a:spcPts val="0"/>
              </a:spcAft>
              <a:buNone/>
              <a:defRPr/>
            </a:pPr>
            <a:endParaRPr lang="en-US" altLang="en-US" sz="3200" dirty="0">
              <a:solidFill>
                <a:schemeClr val="accent3"/>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961569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DB54E366-8A39-AC7E-F50A-58B9FF1E587E}"/>
              </a:ext>
            </a:extLst>
          </p:cNvPr>
          <p:cNvSpPr>
            <a:spLocks noGrp="1" noChangeArrowheads="1"/>
          </p:cNvSpPr>
          <p:nvPr>
            <p:ph type="title"/>
          </p:nvPr>
        </p:nvSpPr>
        <p:spPr>
          <a:xfrm>
            <a:off x="381000" y="304800"/>
            <a:ext cx="7886700" cy="777875"/>
          </a:xfrm>
        </p:spPr>
        <p:txBody>
          <a:bodyPr/>
          <a:lstStyle/>
          <a:p>
            <a:pPr eaLnBrk="1" hangingPunct="1"/>
            <a:r>
              <a:rPr lang="en-US" altLang="en-US" sz="6000" u="sng" dirty="0">
                <a:latin typeface="Times New Roman" panose="02020603050405020304" pitchFamily="18" charset="0"/>
                <a:cs typeface="Times New Roman" panose="02020603050405020304" pitchFamily="18" charset="0"/>
              </a:rPr>
              <a:t>What is OTT?</a:t>
            </a:r>
            <a:r>
              <a:rPr lang="en-US" altLang="en-US" sz="8800" u="sng" dirty="0">
                <a:latin typeface="Times New Roman" panose="02020603050405020304" pitchFamily="18" charset="0"/>
                <a:cs typeface="Times New Roman" panose="02020603050405020304" pitchFamily="18" charset="0"/>
              </a:rPr>
              <a:t/>
            </a:r>
            <a:br>
              <a:rPr lang="en-US" altLang="en-US" sz="8800" u="sng"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(Obliserv to Train)</a:t>
            </a:r>
            <a:endParaRPr lang="en-US" altLang="en-US" sz="4000" u="sng" dirty="0">
              <a:latin typeface="Times New Roman" panose="02020603050405020304" pitchFamily="18" charset="0"/>
              <a:cs typeface="Times New Roman" panose="02020603050405020304" pitchFamily="18" charset="0"/>
            </a:endParaRPr>
          </a:p>
        </p:txBody>
      </p:sp>
      <p:sp>
        <p:nvSpPr>
          <p:cNvPr id="5123" name="Rectangle 1027">
            <a:extLst>
              <a:ext uri="{FF2B5EF4-FFF2-40B4-BE49-F238E27FC236}">
                <a16:creationId xmlns:a16="http://schemas.microsoft.com/office/drawing/2014/main" id="{1F4CC643-C97F-03B7-B02C-FB381C1F1CDB}"/>
              </a:ext>
            </a:extLst>
          </p:cNvPr>
          <p:cNvSpPr>
            <a:spLocks noGrp="1" noChangeArrowheads="1"/>
          </p:cNvSpPr>
          <p:nvPr>
            <p:ph idx="1"/>
          </p:nvPr>
        </p:nvSpPr>
        <p:spPr>
          <a:xfrm>
            <a:off x="444500" y="1371600"/>
            <a:ext cx="8229600" cy="4800600"/>
          </a:xfrm>
        </p:spPr>
        <p:txBody>
          <a:bodyPr rtlCol="0">
            <a:normAutofit/>
          </a:bodyPr>
          <a:lstStyle/>
          <a:p>
            <a:pPr eaLnBrk="1" fontAlgn="auto" hangingPunct="1">
              <a:spcAft>
                <a:spcPts val="0"/>
              </a:spcAft>
              <a:defRPr/>
            </a:pP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OTT is a OBLISERV option for Sailors with PCS orders to a NEC awarding course of instruction (A-School or C-School). *NEC must be listed in the most current SRB award plan*</a:t>
            </a:r>
          </a:p>
          <a:p>
            <a:pPr eaLnBrk="1" fontAlgn="auto" hangingPunct="1">
              <a:spcAft>
                <a:spcPts val="0"/>
              </a:spcAft>
              <a:defRPr/>
            </a:pPr>
            <a:endPar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a:p>
            <a:pPr eaLnBrk="1" fontAlgn="auto" hangingPunct="1">
              <a:spcAft>
                <a:spcPts val="0"/>
              </a:spcAft>
              <a:defRPr/>
            </a:pP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OTT enables Sailors to be tentatively approved for an SRB prior to the course convene date, then reenlist for an SRB upon graduation.</a:t>
            </a:r>
          </a:p>
          <a:p>
            <a:pPr eaLnBrk="1" fontAlgn="auto" hangingPunct="1">
              <a:spcAft>
                <a:spcPts val="0"/>
              </a:spcAft>
              <a:defRPr/>
            </a:pPr>
            <a:endPar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a:p>
            <a:pPr eaLnBrk="1" fontAlgn="auto" hangingPunct="1">
              <a:spcAft>
                <a:spcPts val="0"/>
              </a:spcAft>
              <a:defRPr/>
            </a:pP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This option is normally available for the following students:</a:t>
            </a:r>
          </a:p>
          <a:p>
            <a:pPr lvl="1" eaLnBrk="1" fontAlgn="auto" hangingPunct="1">
              <a:spcAft>
                <a:spcPts val="0"/>
              </a:spcAft>
              <a:defRPr/>
            </a:pPr>
            <a:r>
              <a:rPr lang="en-US" altLang="en-US" sz="2000" b="1" i="1"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Fleet returnee who will be acquiring an SRB qualifying NEC</a:t>
            </a:r>
          </a:p>
          <a:p>
            <a:pPr lvl="1" eaLnBrk="1" fontAlgn="auto" hangingPunct="1">
              <a:spcAft>
                <a:spcPts val="0"/>
              </a:spcAft>
              <a:defRPr/>
            </a:pPr>
            <a:r>
              <a:rPr lang="en-US" altLang="en-US" sz="2000" b="1" i="1"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PACT Sailor who will be acquiring a new rate/NEC which qualifies for SRB</a:t>
            </a:r>
          </a:p>
          <a:p>
            <a:pPr lvl="1" eaLnBrk="1" fontAlgn="auto" hangingPunct="1">
              <a:spcAft>
                <a:spcPts val="0"/>
              </a:spcAft>
              <a:defRPr/>
            </a:pPr>
            <a:r>
              <a:rPr lang="en-US" altLang="en-US" sz="2000" b="1" i="1"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Sailor converting to a rate which qualifies for an SRB.</a:t>
            </a:r>
            <a:endParaRPr lang="en-US" altLang="en-US" sz="2000" b="1" i="1"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a:p>
            <a:pPr eaLnBrk="1" fontAlgn="auto" hangingPunct="1">
              <a:spcAft>
                <a:spcPts val="0"/>
              </a:spcAft>
              <a:defRPr/>
            </a:pPr>
            <a:endPar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a:p>
            <a:pPr marL="0" indent="0" eaLnBrk="1" fontAlgn="auto" hangingPunct="1">
              <a:spcAft>
                <a:spcPts val="0"/>
              </a:spcAft>
              <a:buNone/>
              <a:defRPr/>
            </a:pPr>
            <a:endParaRPr lang="en-US" altLang="en-US" sz="3200" dirty="0" smtClean="0">
              <a:solidFill>
                <a:schemeClr val="accent3"/>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51963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DB54E366-8A39-AC7E-F50A-58B9FF1E587E}"/>
              </a:ext>
            </a:extLst>
          </p:cNvPr>
          <p:cNvSpPr>
            <a:spLocks noGrp="1" noChangeArrowheads="1"/>
          </p:cNvSpPr>
          <p:nvPr>
            <p:ph type="title"/>
          </p:nvPr>
        </p:nvSpPr>
        <p:spPr>
          <a:xfrm>
            <a:off x="415668" y="152400"/>
            <a:ext cx="7886700" cy="777875"/>
          </a:xfrm>
        </p:spPr>
        <p:txBody>
          <a:bodyPr/>
          <a:lstStyle/>
          <a:p>
            <a:pPr eaLnBrk="1" hangingPunct="1"/>
            <a:r>
              <a:rPr lang="en-US" altLang="en-US" sz="4000" u="sng" dirty="0" smtClean="0">
                <a:latin typeface="Times New Roman" panose="02020603050405020304" pitchFamily="18" charset="0"/>
                <a:cs typeface="Times New Roman" panose="02020603050405020304" pitchFamily="18" charset="0"/>
              </a:rPr>
              <a:t>How does OTT work?</a:t>
            </a:r>
            <a:endParaRPr lang="en-US" altLang="en-US" sz="4000" u="sng" dirty="0">
              <a:latin typeface="Times New Roman" panose="02020603050405020304" pitchFamily="18" charset="0"/>
              <a:cs typeface="Times New Roman" panose="02020603050405020304" pitchFamily="18" charset="0"/>
            </a:endParaRPr>
          </a:p>
        </p:txBody>
      </p:sp>
      <p:sp>
        <p:nvSpPr>
          <p:cNvPr id="5123" name="Rectangle 1027">
            <a:extLst>
              <a:ext uri="{FF2B5EF4-FFF2-40B4-BE49-F238E27FC236}">
                <a16:creationId xmlns:a16="http://schemas.microsoft.com/office/drawing/2014/main" id="{1F4CC643-C97F-03B7-B02C-FB381C1F1CDB}"/>
              </a:ext>
            </a:extLst>
          </p:cNvPr>
          <p:cNvSpPr>
            <a:spLocks noGrp="1" noChangeArrowheads="1"/>
          </p:cNvSpPr>
          <p:nvPr>
            <p:ph idx="1"/>
          </p:nvPr>
        </p:nvSpPr>
        <p:spPr>
          <a:xfrm>
            <a:off x="444500" y="1371600"/>
            <a:ext cx="8229600" cy="4800600"/>
          </a:xfrm>
        </p:spPr>
        <p:txBody>
          <a:bodyPr rtlCol="0">
            <a:normAutofit/>
          </a:bodyPr>
          <a:lstStyle/>
          <a:p>
            <a:pPr eaLnBrk="1" fontAlgn="auto" hangingPunct="1">
              <a:spcAft>
                <a:spcPts val="0"/>
              </a:spcAft>
              <a:defRPr/>
            </a:pP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Sailor receives orders to an SRB awarding A or C School and graduation date occurs </a:t>
            </a:r>
            <a:r>
              <a:rPr lang="en-US" altLang="en-US" u="sng"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after</a:t>
            </a: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Soft EAOS</a:t>
            </a:r>
          </a:p>
          <a:p>
            <a:pPr eaLnBrk="1" fontAlgn="auto" hangingPunct="1">
              <a:spcAft>
                <a:spcPts val="0"/>
              </a:spcAft>
              <a:defRPr/>
            </a:pP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Commands must forward all OTT requests to BUPERS-328 via NAVPERS 1306/7.</a:t>
            </a:r>
          </a:p>
          <a:p>
            <a:pPr eaLnBrk="1" fontAlgn="auto" hangingPunct="1">
              <a:spcAft>
                <a:spcPts val="0"/>
              </a:spcAft>
              <a:defRPr/>
            </a:pP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If approved BUPERS-328 will provide the OTT approval letter stating the qualifying NEC, current SRB award level and applicable SRB NAVADMIN</a:t>
            </a:r>
          </a:p>
          <a:p>
            <a:pPr eaLnBrk="1" fontAlgn="auto" hangingPunct="1">
              <a:spcAft>
                <a:spcPts val="0"/>
              </a:spcAft>
              <a:defRPr/>
            </a:pP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Service member must agree to obligate service in order to meet graduation date for qualifying SRB rating, NEC, or skill by signing a PG-13 </a:t>
            </a:r>
            <a:r>
              <a:rPr lang="en-US" altLang="en-US" u="sng"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and</a:t>
            </a:r>
            <a:r>
              <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rPr>
              <a:t> executing a short-term extension</a:t>
            </a:r>
            <a:endParaRPr lang="en-US" altLang="en-US" dirty="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a:p>
            <a:pPr eaLnBrk="1" fontAlgn="auto" hangingPunct="1">
              <a:spcAft>
                <a:spcPts val="0"/>
              </a:spcAft>
              <a:defRPr/>
            </a:pPr>
            <a:endParaRPr lang="en-US" altLang="en-US" dirty="0" smtClean="0">
              <a:solidFill>
                <a:schemeClr val="accent3"/>
              </a:solidFill>
              <a:latin typeface="Times New Roman" panose="02020603050405020304" pitchFamily="18" charset="0"/>
              <a:ea typeface="Tahoma" panose="020B0604030504040204" pitchFamily="34" charset="0"/>
              <a:cs typeface="Times New Roman" panose="02020603050405020304" pitchFamily="18" charset="0"/>
            </a:endParaRPr>
          </a:p>
          <a:p>
            <a:pPr marL="0" indent="0" eaLnBrk="1" fontAlgn="auto" hangingPunct="1">
              <a:spcAft>
                <a:spcPts val="0"/>
              </a:spcAft>
              <a:buNone/>
              <a:defRPr/>
            </a:pPr>
            <a:endParaRPr lang="en-US" altLang="en-US" sz="3200" dirty="0" smtClean="0">
              <a:solidFill>
                <a:schemeClr val="accent3"/>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002794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0"/>
            <a:ext cx="9067800" cy="2677656"/>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Prior to detaching to the service school, SVM will request             OTT using a NAVPERS 1306/7 to BUPERS-328. Request must specify rating/NEC, months they are requesting to extend, and the orders number as listed below.</a:t>
            </a:r>
          </a:p>
          <a:p>
            <a:r>
              <a:rPr lang="en-US" sz="2400" i="1" dirty="0" smtClean="0">
                <a:solidFill>
                  <a:schemeClr val="bg2"/>
                </a:solidFill>
                <a:latin typeface="Times New Roman" panose="02020603050405020304" pitchFamily="18" charset="0"/>
                <a:cs typeface="Times New Roman" panose="02020603050405020304" pitchFamily="18" charset="0"/>
              </a:rPr>
              <a:t>“Respectfully requesting to Obliserv-To-Train for ** months for SRB Incentive of RATE, NEC **** , ZONE *. Expected to Graduate DDMMYY IAW Bupers Orders ****.” </a:t>
            </a:r>
            <a:endParaRPr lang="en-US" sz="2400" i="1" dirty="0">
              <a:solidFill>
                <a:schemeClr val="bg2"/>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09600" y="10297"/>
            <a:ext cx="7248087" cy="707886"/>
          </a:xfrm>
          <a:prstGeom prst="rect">
            <a:avLst/>
          </a:prstGeom>
          <a:noFill/>
        </p:spPr>
        <p:txBody>
          <a:bodyPr wrap="square" rtlCol="0">
            <a:spAutoFit/>
          </a:bodyPr>
          <a:lstStyle/>
          <a:p>
            <a:pPr algn="ctr"/>
            <a:r>
              <a:rPr lang="en-US" sz="4000" b="1" u="sng" dirty="0" smtClean="0">
                <a:latin typeface="Times New Roman" panose="02020603050405020304" pitchFamily="18" charset="0"/>
                <a:cs typeface="Times New Roman" panose="02020603050405020304" pitchFamily="18" charset="0"/>
              </a:rPr>
              <a:t>OTT REQUEST PROCESS</a:t>
            </a:r>
            <a:endParaRPr lang="en-US" sz="4000" b="1" u="sng"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032" y="3377514"/>
            <a:ext cx="6005080" cy="3414056"/>
          </a:xfrm>
          <a:prstGeom prst="rect">
            <a:avLst/>
          </a:prstGeom>
        </p:spPr>
      </p:pic>
      <p:sp>
        <p:nvSpPr>
          <p:cNvPr id="3" name="TextBox 2"/>
          <p:cNvSpPr txBox="1"/>
          <p:nvPr/>
        </p:nvSpPr>
        <p:spPr>
          <a:xfrm>
            <a:off x="6324600" y="3810000"/>
            <a:ext cx="2362200" cy="1169551"/>
          </a:xfrm>
          <a:prstGeom prst="rect">
            <a:avLst/>
          </a:prstGeom>
          <a:no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NOTE: Only request the number of months required to complete the NEC awarding school, to minimize monetary loss.</a:t>
            </a:r>
            <a:endParaRPr lang="en-US" sz="1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937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04788"/>
            <a:ext cx="8991600" cy="1538883"/>
          </a:xfrm>
          <a:prstGeom prst="rect">
            <a:avLst/>
          </a:prstGeom>
          <a:noFill/>
        </p:spPr>
        <p:txBody>
          <a:bodyPr wrap="square" rtlCol="0">
            <a:spAutoFit/>
          </a:bodyPr>
          <a:lstStyle/>
          <a:p>
            <a:pPr marL="742950" lvl="1"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How to identify required OTT information for the 1306/7 utilizing NSIPS</a:t>
            </a:r>
          </a:p>
          <a:p>
            <a:pPr marL="342900" lvl="1"/>
            <a:endParaRPr lang="en-US" dirty="0">
              <a:solidFill>
                <a:schemeClr val="bg2"/>
              </a:solidFill>
              <a:latin typeface="Times New Roman" panose="02020603050405020304" pitchFamily="18" charset="0"/>
              <a:cs typeface="Times New Roman" panose="02020603050405020304" pitchFamily="18" charset="0"/>
            </a:endParaRPr>
          </a:p>
          <a:p>
            <a:pPr marL="342900" lvl="1"/>
            <a:r>
              <a:rPr lang="en-US" sz="1400" b="1" i="1" dirty="0" smtClean="0">
                <a:solidFill>
                  <a:srgbClr val="000000"/>
                </a:solidFill>
                <a:latin typeface="Times New Roman" panose="02020603050405020304" pitchFamily="18" charset="0"/>
                <a:cs typeface="Times New Roman" panose="02020603050405020304" pitchFamily="18" charset="0"/>
              </a:rPr>
              <a:t>NOTE: If a Sailor is set back in class, awaiting clearance, or the class is postponed, you will need to resubmit OTT paperwork with supporting documentation to BUPERS-328.</a:t>
            </a:r>
          </a:p>
        </p:txBody>
      </p:sp>
      <p:sp>
        <p:nvSpPr>
          <p:cNvPr id="7" name="TextBox 6"/>
          <p:cNvSpPr txBox="1"/>
          <p:nvPr/>
        </p:nvSpPr>
        <p:spPr>
          <a:xfrm>
            <a:off x="596143" y="258588"/>
            <a:ext cx="7248087"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OTT REQUEST PROCESS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5" y="2672561"/>
            <a:ext cx="4781545" cy="12928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5" y="4110901"/>
            <a:ext cx="4781545" cy="1278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887" y="2665951"/>
            <a:ext cx="3945743" cy="217549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4727" r="959"/>
          <a:stretch/>
        </p:blipFill>
        <p:spPr>
          <a:xfrm>
            <a:off x="5769626" y="4951665"/>
            <a:ext cx="1900106" cy="1197742"/>
          </a:xfrm>
          <a:prstGeom prst="rect">
            <a:avLst/>
          </a:prstGeom>
        </p:spPr>
      </p:pic>
      <p:sp>
        <p:nvSpPr>
          <p:cNvPr id="9" name="Left Arrow 8"/>
          <p:cNvSpPr/>
          <p:nvPr/>
        </p:nvSpPr>
        <p:spPr>
          <a:xfrm>
            <a:off x="3942539" y="3040089"/>
            <a:ext cx="478173" cy="234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18421" y="3304738"/>
            <a:ext cx="1003533" cy="230832"/>
          </a:xfrm>
          <a:prstGeom prst="rect">
            <a:avLst/>
          </a:prstGeom>
          <a:solidFill>
            <a:srgbClr val="FFFF00"/>
          </a:solidFill>
        </p:spPr>
        <p:txBody>
          <a:bodyPr wrap="square" rtlCol="0">
            <a:spAutoFit/>
          </a:bodyPr>
          <a:lstStyle/>
          <a:p>
            <a:r>
              <a:rPr lang="en-US" sz="900" b="1" dirty="0"/>
              <a:t>IDENTIFY ZONE</a:t>
            </a:r>
          </a:p>
        </p:txBody>
      </p:sp>
      <p:sp>
        <p:nvSpPr>
          <p:cNvPr id="13" name="Left Arrow 12"/>
          <p:cNvSpPr/>
          <p:nvPr/>
        </p:nvSpPr>
        <p:spPr>
          <a:xfrm>
            <a:off x="3756453" y="4557760"/>
            <a:ext cx="478173" cy="234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43431" y="4848051"/>
            <a:ext cx="2013358" cy="230832"/>
          </a:xfrm>
          <a:prstGeom prst="rect">
            <a:avLst/>
          </a:prstGeom>
          <a:solidFill>
            <a:srgbClr val="FFFF00"/>
          </a:solidFill>
        </p:spPr>
        <p:txBody>
          <a:bodyPr wrap="square" rtlCol="0">
            <a:spAutoFit/>
          </a:bodyPr>
          <a:lstStyle/>
          <a:p>
            <a:r>
              <a:rPr lang="en-US" sz="900" b="1" dirty="0"/>
              <a:t>IDENTIFY CONTRACT TIMELINE</a:t>
            </a:r>
          </a:p>
        </p:txBody>
      </p:sp>
      <p:sp>
        <p:nvSpPr>
          <p:cNvPr id="16" name="TextBox 15"/>
          <p:cNvSpPr txBox="1"/>
          <p:nvPr/>
        </p:nvSpPr>
        <p:spPr>
          <a:xfrm>
            <a:off x="6359588" y="4809216"/>
            <a:ext cx="2523092" cy="230832"/>
          </a:xfrm>
          <a:prstGeom prst="rect">
            <a:avLst/>
          </a:prstGeom>
          <a:solidFill>
            <a:srgbClr val="FFFF00"/>
          </a:solidFill>
        </p:spPr>
        <p:txBody>
          <a:bodyPr wrap="square" rtlCol="0">
            <a:spAutoFit/>
          </a:bodyPr>
          <a:lstStyle/>
          <a:p>
            <a:r>
              <a:rPr lang="en-US" sz="900" b="1" dirty="0"/>
              <a:t>IDENTIFY SCHOOL, NEC, AND GRADUATION DATE </a:t>
            </a:r>
          </a:p>
        </p:txBody>
      </p:sp>
      <p:sp>
        <p:nvSpPr>
          <p:cNvPr id="18" name="TextBox 17"/>
          <p:cNvSpPr txBox="1"/>
          <p:nvPr/>
        </p:nvSpPr>
        <p:spPr>
          <a:xfrm>
            <a:off x="5769626" y="6192867"/>
            <a:ext cx="2013358" cy="369332"/>
          </a:xfrm>
          <a:prstGeom prst="rect">
            <a:avLst/>
          </a:prstGeom>
          <a:solidFill>
            <a:srgbClr val="FFFF00"/>
          </a:solidFill>
        </p:spPr>
        <p:txBody>
          <a:bodyPr wrap="square" rtlCol="0">
            <a:spAutoFit/>
          </a:bodyPr>
          <a:lstStyle/>
          <a:p>
            <a:r>
              <a:rPr lang="en-US" sz="900" b="1" dirty="0"/>
              <a:t>VERIFY RATE, NEC, ZONE, &amp; SRB NOTES</a:t>
            </a:r>
          </a:p>
        </p:txBody>
      </p:sp>
      <p:sp>
        <p:nvSpPr>
          <p:cNvPr id="19" name="TextBox 18"/>
          <p:cNvSpPr txBox="1"/>
          <p:nvPr/>
        </p:nvSpPr>
        <p:spPr>
          <a:xfrm>
            <a:off x="60874" y="5439429"/>
            <a:ext cx="4728686" cy="507831"/>
          </a:xfrm>
          <a:prstGeom prst="rect">
            <a:avLst/>
          </a:prstGeom>
          <a:solidFill>
            <a:srgbClr val="FFFF00"/>
          </a:solidFill>
          <a:ln>
            <a:solidFill>
              <a:schemeClr val="tx1"/>
            </a:solidFill>
          </a:ln>
        </p:spPr>
        <p:txBody>
          <a:bodyPr wrap="square" rtlCol="0">
            <a:spAutoFit/>
          </a:bodyPr>
          <a:lstStyle/>
          <a:p>
            <a:r>
              <a:rPr lang="en-US" sz="900" b="1" dirty="0"/>
              <a:t>VERIFY SVM DOES NOT HAVE INOP/OPERATIVE EXTENSION ON CURRENT CONTRACT THAT WILL PLACE THEM OVER THE 48 MONTH LIMIT UTILIZING SERVICE OBLIGATIONS ON THEIR ELECTRONIC SERVICE RECORD VIA CIMS ACCESS ON NSIPS. </a:t>
            </a:r>
          </a:p>
        </p:txBody>
      </p:sp>
      <p:sp>
        <p:nvSpPr>
          <p:cNvPr id="5" name="Right Arrow 4"/>
          <p:cNvSpPr/>
          <p:nvPr/>
        </p:nvSpPr>
        <p:spPr>
          <a:xfrm>
            <a:off x="5152930" y="5350082"/>
            <a:ext cx="664226" cy="427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650682" y="5361245"/>
            <a:ext cx="1016429" cy="427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19141556">
            <a:off x="7211483" y="3907463"/>
            <a:ext cx="1143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194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6574" y="324698"/>
            <a:ext cx="7248087" cy="553998"/>
          </a:xfrm>
          <a:prstGeom prst="rect">
            <a:avLst/>
          </a:prstGeom>
          <a:noFill/>
        </p:spPr>
        <p:txBody>
          <a:bodyPr wrap="square" rtlCol="0">
            <a:spAutoFit/>
          </a:bodyPr>
          <a:lstStyle/>
          <a:p>
            <a:pPr algn="ctr"/>
            <a:r>
              <a:rPr lang="en-US" sz="3000" b="1" u="sng" dirty="0">
                <a:latin typeface="Times New Roman" panose="02020603050405020304" pitchFamily="18" charset="0"/>
                <a:cs typeface="Times New Roman" panose="02020603050405020304" pitchFamily="18" charset="0"/>
              </a:rPr>
              <a:t>OTT REQUEST PROCESS</a:t>
            </a:r>
          </a:p>
        </p:txBody>
      </p:sp>
      <p:sp>
        <p:nvSpPr>
          <p:cNvPr id="2" name="TextBox 1"/>
          <p:cNvSpPr txBox="1"/>
          <p:nvPr/>
        </p:nvSpPr>
        <p:spPr>
          <a:xfrm>
            <a:off x="-51405" y="932038"/>
            <a:ext cx="8890686" cy="1846659"/>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1306/7 will be routed and signed by the Commanding Officer       and will be submitted to MNCC for processing. </a:t>
            </a:r>
          </a:p>
          <a:p>
            <a:pPr marL="285750" indent="-285750">
              <a:buFont typeface="Wingdings" panose="05000000000000000000" pitchFamily="2" charset="2"/>
              <a:buChar char="§"/>
            </a:pPr>
            <a:endParaRPr lang="en-US" sz="2400" dirty="0" smtClean="0">
              <a:solidFill>
                <a:schemeClr val="bg2"/>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BUPERS 328 will send an approval message</a:t>
            </a:r>
            <a:endParaRPr lang="en-US" sz="2400" dirty="0" smtClean="0"/>
          </a:p>
          <a:p>
            <a:pPr marL="214313" indent="-214313">
              <a:buFont typeface="Arial" panose="020B0604020202020204" pitchFamily="34" charset="0"/>
              <a:buChar char="•"/>
            </a:pPr>
            <a:endParaRPr lang="en-US" dirty="0" smtClean="0"/>
          </a:p>
        </p:txBody>
      </p:sp>
      <p:pic>
        <p:nvPicPr>
          <p:cNvPr id="3" name="Picture 2"/>
          <p:cNvPicPr>
            <a:picLocks noChangeAspect="1"/>
          </p:cNvPicPr>
          <p:nvPr/>
        </p:nvPicPr>
        <p:blipFill>
          <a:blip r:embed="rId2"/>
          <a:stretch>
            <a:fillRect/>
          </a:stretch>
        </p:blipFill>
        <p:spPr>
          <a:xfrm>
            <a:off x="896574" y="2514600"/>
            <a:ext cx="4471508" cy="3962400"/>
          </a:xfrm>
          <a:prstGeom prst="rect">
            <a:avLst/>
          </a:prstGeom>
        </p:spPr>
      </p:pic>
      <p:sp>
        <p:nvSpPr>
          <p:cNvPr id="4" name="TextBox 3"/>
          <p:cNvSpPr txBox="1"/>
          <p:nvPr/>
        </p:nvSpPr>
        <p:spPr>
          <a:xfrm>
            <a:off x="5516188" y="5160574"/>
            <a:ext cx="3263317" cy="954107"/>
          </a:xfrm>
          <a:prstGeom prst="rect">
            <a:avLst/>
          </a:prstGeom>
          <a:no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NOTE: Ensure you read the approval letter and review for accuracy.  Any errors should be brought to the attention of BUPERS-328.</a:t>
            </a:r>
          </a:p>
        </p:txBody>
      </p:sp>
      <p:sp>
        <p:nvSpPr>
          <p:cNvPr id="5" name="TextBox 4"/>
          <p:cNvSpPr txBox="1"/>
          <p:nvPr/>
        </p:nvSpPr>
        <p:spPr>
          <a:xfrm>
            <a:off x="5645471" y="2724186"/>
            <a:ext cx="3174760" cy="523220"/>
          </a:xfrm>
          <a:prstGeom prst="rect">
            <a:avLst/>
          </a:prstGeom>
          <a:no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NOTE: The approval letter will be sent to the emails on the 1306/7</a:t>
            </a:r>
            <a:endParaRPr lang="en-US" sz="1400" b="1" i="1" dirty="0">
              <a:solidFill>
                <a:schemeClr val="bg1"/>
              </a:solidFill>
              <a:latin typeface="Times New Roman" panose="02020603050405020304" pitchFamily="18" charset="0"/>
              <a:cs typeface="Times New Roman" panose="02020603050405020304" pitchFamily="18" charset="0"/>
            </a:endParaRPr>
          </a:p>
        </p:txBody>
      </p:sp>
      <p:sp>
        <p:nvSpPr>
          <p:cNvPr id="6" name="Left Arrow 5"/>
          <p:cNvSpPr/>
          <p:nvPr/>
        </p:nvSpPr>
        <p:spPr>
          <a:xfrm rot="19572825">
            <a:off x="2264497" y="3458528"/>
            <a:ext cx="914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20455975">
            <a:off x="2736191" y="3949645"/>
            <a:ext cx="914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353798">
            <a:off x="4661601" y="4971681"/>
            <a:ext cx="1219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93391" y="3236218"/>
            <a:ext cx="2362200" cy="307777"/>
          </a:xfrm>
          <a:prstGeom prst="rect">
            <a:avLst/>
          </a:prstGeom>
          <a:solidFill>
            <a:schemeClr val="tx1"/>
          </a:solid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Verify NEC and award level</a:t>
            </a:r>
            <a:endParaRPr lang="en-US" sz="1400" b="1" i="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687740" y="3871960"/>
            <a:ext cx="5361092" cy="307777"/>
          </a:xfrm>
          <a:prstGeom prst="rect">
            <a:avLst/>
          </a:prstGeom>
          <a:solidFill>
            <a:schemeClr val="tx1"/>
          </a:solid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Verify how many months to extend for to meet OTT requirements</a:t>
            </a:r>
            <a:endParaRPr lang="en-US" sz="1400" b="1" i="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883905" y="4495800"/>
            <a:ext cx="2895600" cy="523220"/>
          </a:xfrm>
          <a:prstGeom prst="rect">
            <a:avLst/>
          </a:prstGeom>
          <a:solidFill>
            <a:schemeClr val="tx1"/>
          </a:solid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Use wording from this letter for the required PG-13</a:t>
            </a:r>
            <a:endParaRPr lang="en-US" sz="1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5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199" y="228600"/>
            <a:ext cx="7248087" cy="707886"/>
          </a:xfrm>
          <a:prstGeom prst="rect">
            <a:avLst/>
          </a:prstGeom>
          <a:noFill/>
        </p:spPr>
        <p:txBody>
          <a:bodyPr wrap="square" rtlCol="0">
            <a:spAutoFit/>
          </a:bodyPr>
          <a:lstStyle/>
          <a:p>
            <a:pPr algn="ctr"/>
            <a:r>
              <a:rPr lang="en-US" sz="4000" b="1" u="sng" dirty="0">
                <a:latin typeface="Times New Roman" panose="02020603050405020304" pitchFamily="18" charset="0"/>
                <a:cs typeface="Times New Roman" panose="02020603050405020304" pitchFamily="18" charset="0"/>
              </a:rPr>
              <a:t>OTT REQUEST PROCESS</a:t>
            </a:r>
          </a:p>
        </p:txBody>
      </p:sp>
      <p:sp>
        <p:nvSpPr>
          <p:cNvPr id="2" name="TextBox 1"/>
          <p:cNvSpPr txBox="1"/>
          <p:nvPr/>
        </p:nvSpPr>
        <p:spPr>
          <a:xfrm>
            <a:off x="80324" y="2308235"/>
            <a:ext cx="8890686" cy="369332"/>
          </a:xfrm>
          <a:prstGeom prst="rect">
            <a:avLst/>
          </a:prstGeom>
          <a:noFill/>
        </p:spPr>
        <p:txBody>
          <a:bodyPr wrap="square" rtlCol="0">
            <a:spAutoFit/>
          </a:bodyPr>
          <a:lstStyle/>
          <a:p>
            <a:r>
              <a:rPr lang="en-US" dirty="0" smtClean="0"/>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669" y="1355184"/>
            <a:ext cx="3839099" cy="2644765"/>
          </a:xfrm>
          <a:prstGeom prst="rect">
            <a:avLst/>
          </a:prstGeom>
        </p:spPr>
      </p:pic>
      <p:pic>
        <p:nvPicPr>
          <p:cNvPr id="4" name="Picture 3"/>
          <p:cNvPicPr>
            <a:picLocks noChangeAspect="1"/>
          </p:cNvPicPr>
          <p:nvPr/>
        </p:nvPicPr>
        <p:blipFill>
          <a:blip r:embed="rId3"/>
          <a:stretch>
            <a:fillRect/>
          </a:stretch>
        </p:blipFill>
        <p:spPr>
          <a:xfrm>
            <a:off x="381000" y="2667000"/>
            <a:ext cx="4328535" cy="3615241"/>
          </a:xfrm>
          <a:prstGeom prst="rect">
            <a:avLst/>
          </a:prstGeom>
        </p:spPr>
      </p:pic>
      <p:sp>
        <p:nvSpPr>
          <p:cNvPr id="5" name="TextBox 4"/>
          <p:cNvSpPr txBox="1"/>
          <p:nvPr/>
        </p:nvSpPr>
        <p:spPr>
          <a:xfrm>
            <a:off x="43254" y="917958"/>
            <a:ext cx="4724400" cy="1569660"/>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solidFill>
                  <a:schemeClr val="bg2"/>
                </a:solidFill>
                <a:latin typeface="Times New Roman" panose="02020603050405020304" pitchFamily="18" charset="0"/>
                <a:cs typeface="Times New Roman" panose="02020603050405020304" pitchFamily="18" charset="0"/>
              </a:rPr>
              <a:t>Once the OTT approval letter is received, generate the PG-13 IAW the letter and have the member sign the PG-13.</a:t>
            </a:r>
          </a:p>
        </p:txBody>
      </p:sp>
      <p:sp>
        <p:nvSpPr>
          <p:cNvPr id="6" name="TextBox 5"/>
          <p:cNvSpPr txBox="1"/>
          <p:nvPr/>
        </p:nvSpPr>
        <p:spPr>
          <a:xfrm>
            <a:off x="4983438" y="4343400"/>
            <a:ext cx="3810000" cy="1415772"/>
          </a:xfrm>
          <a:prstGeom prst="rect">
            <a:avLst/>
          </a:prstGeom>
          <a:noFill/>
        </p:spPr>
        <p:txBody>
          <a:bodyPr wrap="square" rtlCol="0">
            <a:spAutoFit/>
          </a:bodyPr>
          <a:lstStyle/>
          <a:p>
            <a:r>
              <a:rPr lang="en-US" sz="1400" b="1" i="1" dirty="0" smtClean="0">
                <a:solidFill>
                  <a:schemeClr val="bg1"/>
                </a:solidFill>
                <a:latin typeface="Times New Roman" panose="02020603050405020304" pitchFamily="18" charset="0"/>
                <a:cs typeface="Times New Roman" panose="02020603050405020304" pitchFamily="18" charset="0"/>
              </a:rPr>
              <a:t>NOTE: Ensure the OTT extension is for the number of months directed by the OTT approval letter </a:t>
            </a:r>
            <a:r>
              <a:rPr lang="en-US" sz="1600" b="1" i="1" u="sng" dirty="0" smtClean="0">
                <a:solidFill>
                  <a:schemeClr val="bg1"/>
                </a:solidFill>
                <a:latin typeface="Times New Roman" panose="02020603050405020304" pitchFamily="18" charset="0"/>
                <a:cs typeface="Times New Roman" panose="02020603050405020304" pitchFamily="18" charset="0"/>
              </a:rPr>
              <a:t>ONLY</a:t>
            </a:r>
            <a:r>
              <a:rPr lang="en-US" sz="1400" b="1" i="1" dirty="0" smtClean="0">
                <a:solidFill>
                  <a:schemeClr val="bg1"/>
                </a:solidFill>
                <a:latin typeface="Times New Roman" panose="02020603050405020304" pitchFamily="18" charset="0"/>
                <a:cs typeface="Times New Roman" panose="02020603050405020304" pitchFamily="18" charset="0"/>
              </a:rPr>
              <a:t>. Ensure that the reason for extension is for SCHOOL and the verbiage matches the required verbiage from the OTT approval letter. </a:t>
            </a:r>
            <a:endParaRPr lang="en-US" sz="1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260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Custom 1">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574fe76-f5ca-46eb-be25-7df2644df9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C415F5A934894681D6473C11042A41" ma:contentTypeVersion="15" ma:contentTypeDescription="Create a new document." ma:contentTypeScope="" ma:versionID="4c8fbeba93c05d916c989572f3bde96c">
  <xsd:schema xmlns:xsd="http://www.w3.org/2001/XMLSchema" xmlns:xs="http://www.w3.org/2001/XMLSchema" xmlns:p="http://schemas.microsoft.com/office/2006/metadata/properties" xmlns:ns3="d574fe76-f5ca-46eb-be25-7df2644df9b8" xmlns:ns4="96d0a62b-0f12-408f-a3fc-7ef8dea9655c" targetNamespace="http://schemas.microsoft.com/office/2006/metadata/properties" ma:root="true" ma:fieldsID="26259a7540f4e1e572fabc88df72249e" ns3:_="" ns4:_="">
    <xsd:import namespace="d574fe76-f5ca-46eb-be25-7df2644df9b8"/>
    <xsd:import namespace="96d0a62b-0f12-408f-a3fc-7ef8dea9655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4fe76-f5ca-46eb-be25-7df2644df9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0a62b-0f12-408f-a3fc-7ef8dea9655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695A7-AEDA-4C66-9D14-965A40DBE83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574fe76-f5ca-46eb-be25-7df2644df9b8"/>
    <ds:schemaRef ds:uri="http://purl.org/dc/terms/"/>
    <ds:schemaRef ds:uri="http://schemas.openxmlformats.org/package/2006/metadata/core-properties"/>
    <ds:schemaRef ds:uri="96d0a62b-0f12-408f-a3fc-7ef8dea9655c"/>
    <ds:schemaRef ds:uri="http://www.w3.org/XML/1998/namespace"/>
    <ds:schemaRef ds:uri="http://purl.org/dc/dcmitype/"/>
  </ds:schemaRefs>
</ds:datastoreItem>
</file>

<file path=customXml/itemProps2.xml><?xml version="1.0" encoding="utf-8"?>
<ds:datastoreItem xmlns:ds="http://schemas.openxmlformats.org/officeDocument/2006/customXml" ds:itemID="{45A45F60-7650-42BA-AE96-BEDF6D8D9DE5}">
  <ds:schemaRefs>
    <ds:schemaRef ds:uri="http://schemas.microsoft.com/sharepoint/v3/contenttype/forms"/>
  </ds:schemaRefs>
</ds:datastoreItem>
</file>

<file path=customXml/itemProps3.xml><?xml version="1.0" encoding="utf-8"?>
<ds:datastoreItem xmlns:ds="http://schemas.openxmlformats.org/officeDocument/2006/customXml" ds:itemID="{E82FF3D5-B56D-4657-83BF-6B46CD85E5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74fe76-f5ca-46eb-be25-7df2644df9b8"/>
    <ds:schemaRef ds:uri="96d0a62b-0f12-408f-a3fc-7ef8dea96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6185</TotalTime>
  <Words>1374</Words>
  <Application>Microsoft Office PowerPoint</Application>
  <PresentationFormat>On-screen Show (4:3)</PresentationFormat>
  <Paragraphs>115</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Tahoma</vt:lpstr>
      <vt:lpstr>Times New Roman</vt:lpstr>
      <vt:lpstr>Wingdings</vt:lpstr>
      <vt:lpstr>1_fbts2</vt:lpstr>
      <vt:lpstr>Obliserv for Training</vt:lpstr>
      <vt:lpstr>PowerPoint Presentation</vt:lpstr>
      <vt:lpstr>References</vt:lpstr>
      <vt:lpstr>What is OTT? (Obliserv to Train)</vt:lpstr>
      <vt:lpstr>How does OTT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dc:title>
  <dc:creator>mark.w.rush</dc:creator>
  <cp:lastModifiedBy>Almonte, Marcelo MCPO USN NETC PENSACOLA FL (USA)</cp:lastModifiedBy>
  <cp:revision>469</cp:revision>
  <cp:lastPrinted>2023-03-24T18:02:37Z</cp:lastPrinted>
  <dcterms:created xsi:type="dcterms:W3CDTF">2010-04-19T20:02:06Z</dcterms:created>
  <dcterms:modified xsi:type="dcterms:W3CDTF">2024-04-23T18:04:18Z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0x010100A0C415F5A934894681D6473C11042A41</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